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7A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54864"/>
          </a:xfrm>
          <a:prstGeom prst="rect">
            <a:avLst/>
          </a:prstGeom>
          <a:solidFill>
            <a:srgbClr val="CF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Microsoft YaHei"/>
              </a:rPr>
              <a:t>PSPP 统计软件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入门教学讲义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84632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CFE8EC"/>
                </a:solidFill>
                <a:latin typeface="Microsoft YaHei"/>
              </a:rPr>
              <a:t>GNU PSPP 2.0.1 · 中文手册与教程配套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CFE8EC"/>
                </a:solidFill>
                <a:latin typeface="Microsoft YaHei"/>
              </a:rPr>
              <a:t>PSPP 文档中心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>
                <a:solidFill>
                  <a:srgbClr val="1F7A8C"/>
                </a:solidFill>
                <a:latin typeface="Microsoft YaHei"/>
              </a:rPr>
              <a:t>课程大纲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1.  前言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2.  第一章 PSPP 概述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3.  第二章 安装与环境配置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4.  第三章 数据管理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5.  第四章 描述性统计分析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6.  第五章 假设检验基础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7.  第六章 方差分析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8.  第七章 回归分析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9.  第八章 图表制作</a:t>
            </a:r>
          </a:p>
          <a:p>
            <a:pPr>
              <a:spcAft>
                <a:spcPts val="700"/>
              </a:spcAft>
            </a:pPr>
            <a:r>
              <a:rPr sz="1900">
                <a:solidFill>
                  <a:srgbClr val="222A35"/>
                </a:solidFill>
                <a:latin typeface="Microsoft YaHei"/>
              </a:rPr>
              <a:t>10.  附录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前言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章节安排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第一章　PSPP 概述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第二章　安装与配置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第三章　数据管理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第四章　描述性统计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第五章　假设检验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第六章　方差分析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第七章　回归分析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第八章　图表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章节安排（续）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附录　命令—菜单速查映射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第一章 PSPP 概述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1.1 什么是 PSPP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pspp：命令行界面（文本界面）。分析者把命令写入语法文件，再以 pspp file.sps 的方式批量运行，或者进入交互提示符逐条键入。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psppire：图形用户界面（Graphical User Interface，PSPPIRE）。它提供数据编辑器、语法编辑器与输出查看器，使不熟悉命令的分析者也能通过菜单完成操作。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1.4 PSPP 的功能特点与适用场景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教学与入门：命令与菜单一一对应，便于讲解每一项统计量背后的计算逻辑，又不像商业软件那样带来授权负担。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中小规模数据分析：问卷、实验记录、观测样本等常规体量下，PSPP 的描述统计、假设检验、方差分析与回归能力足以覆盖绝大多数课程与研究需求。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可复现的语法批处理：把分析写成 .sps 语法文件，既能在 pspp 命令行批量重跑，也便于在服务器、容器等无图形界面的环境中复用，保证结果可审计、可追溯。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多格式输出：分析产物可导出为 PDF、HTML、TeX 等，方便嵌入报告、网页与论文排版系统。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ANOVA 与 UNIANOVA（析因方差分析）：双因素及以上的方差分析在 PSPP 中须改用 GLM 命令，并在 /DESIGN 子命令中显式写出交互项（如 age_group*sex）。单因素方差分析仍可用 ONEWAY。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GGRAPH、IGRAPH、XGRAPH（基于 GPL 的原始自定义作图）：PSPP 当前不支持，无法用 GPL 语言绘制任意图形；常规统计图应改用 GRAPH 或 FREQUENCIES/EXAMINE/CROSSTABS 内嵌的图形子命令。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STEMLEAF（茎叶图）：PSPP 当前不支持；若需观察分布形态，可改用 FREQUENCIES /HISTOGRAM 或 EXAMINE /PLOT=HISTOGRAM 生成直方图替代。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GET TRANSLATE：PSPP 当前不支持；导入 Excel 或 CSV 应改用 GET DATA /TYPE=ODS 或 GET DATA /TYPE=TXT。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1.4 PSPP 的功能特点与适用场景（续）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另有 MANOVA、MULT RESPONSE、CURVEFIT、PPLOT 等过程亦未实现。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第二章 安装与环境配置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第三章 数据管理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3.1 数据集与变量基础概念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numeric（数值型）：存放可以参与四则运算的数字，例如成绩、年龄、满意度评分。数值型变量支持计算、求均值、做方差分析等一切数学操作。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string（字符串型）：存放文本，例如姓名、班级代号、开放性回答。字符串由字节序列构成，不能直接参与算术运算。定义时需用 A 加宽度标明最大字节数，例如 name (A12) 表示最多容纳 12 字节的字符串变量。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nominal（名义尺度）：取值仅代表类别，彼此无大小顺序，例如性别、班级、专业名称。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ordinal（有序尺度）：取值有先后次序，但相邻间距未必相等，例如满意度 1~5 分、成绩等级。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scale（标度尺度，也称连续/定距尺度）：取值既有顺序又有可比较的等距，通常可近似为连续量，例如语文、数学、英语分数与出勤率。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3.2 新建数据文件与变量定义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名称（Name）：变量的唯一标识，须以字母开头、不含空格与中文，建议用英文或拼音缩写（如 chinese、attendance）。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类型（Type）：在弹出的对话框中选择 numeric 或 string，并据此设定宽度与小数位；字符串类型在此指定最大字节数。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宽度（Width）：变量显示与存储占用的字符总宽度，数值型与字符串型都适用。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小数（Decimals）：数值型变量保留两位小数等显示位数。务必注意：这里只改变屏幕上显示的小数位，并不对原始数值做四舍五入——底层存储的是完整精度，显示成两位只是"看上去"被截断。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标签（Label）：变量的中文或长说明，例如把 chinese 标为"语文成绩"。标签不参与运算，仅用于输出中替代生硬的代码名，提升可读性。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值标签（Values）：为离散取值附加文字说明，例如给 gender 的 1 配"男"、2 配"女"。面向类别变量时，值标签让输出表格从一堆数字变为可读文字。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缺失（Missing）：声明哪些取值代表缺失（详见 3.5 与 3.8 节）。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列宽（Columns）：该列在 Data View 中显示的宽度，纯界面偏好，不影响数据。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3.2 新建数据文件与变量定义（续）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对齐（Align）：单元格内文字的左/中/右对齐方式，同样只关乎显示。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度量标准（Measure）：即 3.1 节所述的 nominal / ordinal / scale，在此下拉选择。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3.6 数据整理：排序、拆分文件、选择个案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此时低于75的个案被暂时排除，但数据仍在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3.8 数据清洗与缺失值处理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数据清洗与保存示例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第四章 描述性统计分析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4.1 描述性统计的意义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FREQUENCIES：面向分类变量，给出频次、百分比并可视化为条形图或直方图；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DESCRIPTIVES：面向连续变量，报告均值、标准差等核心统计量，还能顺手算 Z 分数；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EXAMINE：探索性分析，分组给出详细统计量并绘制箱线图、直方图，附正态性检验；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CROSSTABS：两个分类变量交叉，看是否有关联，并做卡方检验；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MEANS：按一个或多个分组变量求连续变量的分组均值。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4.4 交叉表分析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Pearson χ²：最常用，比较观察频数与期望频数；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似然比（Likelihood Ratio）：大样本下与 Pearson 结论一致，对小样本更稳；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Fisher 精确检验（Fisher's Exact Test）：当期望频数过小（尤其有格小于 5）时，Pearson 不再可靠，此时应读 Fisher 的显著性；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连续性校正（Continuity Correction）：仅对 2×2 表提供，Yates 校正缓和了离散数据对连续 χ² 分布的近似偏差。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第五章 假设检验基础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5.2 显著性水平与第一、二类错误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第一类错误（Type I）：H0 本为真，我们却拒绝了它。它发生的概率，恰恰就是 α。把 α 定得越低，犯这类错的可能就越小，但代价是更难发现问题。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第二类错误（Type II）：H0 本为假，我们却没拒绝它。它发生的概率记作 β。与 α 相反，α 压得越低，β 往往越高——太谨慎地不肯冤枉 H0，就容易放过真正存在的差异。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第六章 方差分析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6.1 方差分析的基本思想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独立性：各个个案的观测彼此独立，一组的得分不应牵动另一组。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正态性：在每个处理组内，因变量近似服从正态分布。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方差齐性：各个处理组的因变量总体方差相等（即同方差）。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6.3 双因素方差分析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主效应：在 factory 这一行，我们读到工厂因素对 mtbf 的单独影响，它剥离了环境因素的贡献；同理，environment 一行反映环境因素的单独作用。显著性小于 0.05 即表明该因素的主效应存在。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交互效应：factory*environment 一行检验两个因素是否相互牵制——例如某工厂在干燥环境下表现优异，在潮湿环境下却一落千丈。一旦交互效应显著，单纯罗列主效应便可能产生误导，此时应当绘制交互作用轮廓图，并在各环境水平内分别比较工厂间的差异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6.5 多重比较与事后检验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LSD（Least Significant Difference）：对每对比较不做额外校正，检验最灵敏却也容易冒出假阳性，适合作为探索性筛查。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TUKEY（Tukey HSD）：控制"所有组对比较家族"的误差率，均衡设计时效率尤高，是 pairwise 比较的默认首选。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BONFERRONI：以简单 Bonferroni 校正收紧每对的显著性门槛，稳健而略显保守。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SCHEFFE：可比较任意线性对比（不限于成对），最为保守，适合复杂的对照规划。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SIDAK：基于 Sidák 不等式校正，功效通常略优于等价的 Bonferroni。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GH（Games-Howell）：不对方差齐性作要求，当 Levene 检验提示齐性受阻时是理想的补充手段。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第七章 回归分析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7.3 简单线性回归 REGRESSION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模型汇总（Model Summary）：给出 R（复相关系数，一元情形下等于 |r|）与 R²（决定系数），R² 衡量因变量的变异中有多少比例被模型解释，是回归里最常用的效应量；该表还给出估计标准误（Std. Error of the Estimate），即残差标准差的估计，刻画预测值偏离真实值的典型幅度，该值越小预测越紧凑。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ANOVA 表：报告整体 F 检验，其 SIG 回答"模型整体上是否显著优于仅凭均值预测"。当 SIG 远小于 0.05，可认为回归方程确有解释力。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系数表（Coefficients）：核心所在，给出常数（截距）与自变量的非标准化系数 B、标准化系数 Beta、标准误、t 值与 SIG。以 体重 = B₀ + B₁×身高 为例，B₀ 为截距、B₁ 为斜率，含义是身高每变动一单位、体重平均变动多少千克；SIG 判断该自变量的回归系数是否显著区别于 0。一元情形下 Beta 的绝对值恰好等于相关系数 r。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7.5 回归诊断与限制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拟合简单回归，并将残差与预测值写回数据集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检视残差正态性：直方图 + 正态概率图（自动附带 Shapiro-Wilk 检验）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检视方差齐性与线性：残差对预测值散点，应呈围绕 0 线的无规律横向带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残差正态性：EXAMINE 的 /PLOT=HISTOGRAM 给出残差直方图，NPPLOT 给出正态概率图；只要请求了图形，PSPP 会自动执行 Shapiro-Wilk 正态性检验。若 Shapiro-Wilk 的 p 值大于 α（如 0.05），通常不拒绝残差正态的假定，可认为正态性前提基本满足。直方图若明显偏斜或出现厚尾，则提示正态性可能受损。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方差齐性与线性：落在 GRAPH /SCATTERPLOT = PRED1 WITH RES1 这张残差对预测值的散点图上。若点是围绕 0 线的随机云团、上下宽度基本恒定，则方差齐性、线性两项假设皆可接受；若出现喇叭口（一侧散开）、弧形弯曲或明显斜带，则分别暗示异方差、非线性或遗漏变量。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残差独立性：理想情况下，一个个案的残差不应预示着另一个个案的残差，尤其对时间序列数据要警惕相邻残差正相关。侦测它的 Durbin-Watson 统计量在 PSPP 中没有现成输出，需借 /SAVE=RESID 取出残差后用其他工具手算。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异方差：残差的方差应不随预测值水平变化；若散点呈喇叭口，小预测值处紧凑、大预测值处发散，则违背方差齐性。可考虑对因变量取对数等变换，或改用对异方差稳健的估计。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多重共线性：已在 7.4 节讨论，用 TOL/VIF 窥探；它只影响系数估计的稳定性，不直接影响模型整体的预测能力。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9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第八章 图表制作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8.1 图表命令总览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一条 GRAPH 只能画一种图，以下两条命令各司其职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8.3 直方图 GRAPH /HISTOGRAM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GRAPH /HISTOGRAM：按 GRAPH 自身的分箱策略绘制；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EXAMINE /PLOT=HISTOGRAM：采用 Sturges 算法决定箱数（第四章 4.5 节已述及）；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FREQUENCIES /HISTOGRAM：采用 Freedman-Diaconis 算法决定箱数（第四章 4.2 节提及）。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体重直方图，并叠加正态曲线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同一变量的另外两种画法（算法不同）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8.4 条形图 GRAPH /BAR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簇状条图：按城市分组，再看各城市内不同性别的收入均值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简单计数条图：各城市个案数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FREQUENCIES /BARCHART：对分类变量画频次条形图（第四章 4.2 节用法）；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CROSSTABS /BARCHART：在交叉表分析里为每个行类别画条形图（第四章 4.4 节用法）。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971800"/>
            <a:ext cx="12191695" cy="45720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F7A8C"/>
                </a:solidFill>
                <a:latin typeface="Microsoft YaHei"/>
              </a:rPr>
              <a:t>第 10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97480"/>
            <a:ext cx="105156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附录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附录 A · PSPP 命令速查表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1100"/>
              </a:spcAft>
            </a:pPr>
            <a:r>
              <a:rPr sz="1700">
                <a:solidFill>
                  <a:srgbClr val="555F6B"/>
                </a:solidFill>
                <a:latin typeface="Microsoft YaHei"/>
              </a:rPr>
              <a:t>– PSPP 当前未实现的过程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附录 C · 练习数据与素材说明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physiology.sav：生理测量类示例（如身高、体温等）；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personnel.sav：人事/员工类示例（如部门、职级等）；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repairs.sav：设备维修记录类示例（如故障时间、维修时长等）；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horticulture.sav：园艺/栽培类示例（如产量、处理分组等）。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一个可作为个案标识的编号字段（如 id，numeric）；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1~2 个分组/分类变量（如 group、sex，建议定义值标签，例如 0=女性、1=男性）；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2~3 个连续型测量变量（如 height、weight、score，numeric，保留适当小数位）；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如需练习缺失值处理，可预留一个会用特殊值（如 999）标记的字段，并配套 MISSING VALUES 定义。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F7A8C"/>
                </a:solidFill>
                <a:latin typeface="Microsoft YaHei"/>
              </a:rPr>
              <a:t>附录 D · 进阶学习资源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官方网站与手册：GNU PSPP 项目主页提供程序下载、版本说明与完整手册（Texinfo/HTML/PDF 等格式）。手册按命令分节点组织，是核查语法、子命令与缺省值的唯一权威来源。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许可说明：PSPP 程序本身以 GNU GPL（GNU General Public License）发布；其文档以 GFDL（GNU Free Documentation License）发布。读者可在遵守许可条款的前提下自由使用、修改与再分发。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222A35"/>
                </a:solidFill>
                <a:latin typeface="Microsoft YaHei"/>
              </a:rPr>
              <a:t>• 社区与常见问题：PSPP 的用户邮件列表、发行版打包渠道与项目缺陷跟踪系统汇集了常见问题（FAQ）与版本动态。遇到界面或命令行为差异时，优先比对所装版本与官方手册。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7A8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参考与延伸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566160"/>
            <a:ext cx="1051560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CFE8EC"/>
                </a:solidFill>
                <a:latin typeface="Microsoft YaHei"/>
              </a:rPr>
              <a:t>• 中文参考手册 / 英文参考手册（站内）
• GNU PSPP 2.0.1 官方手册（FDL 许可）
• 本讲义与《PSPP 入门教程》内容一致，可配合 DOCX / PDF 使用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