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278892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1737360"/>
            <a:ext cx="1069848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Mapcn 从入门到进阶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46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教学讲义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297180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900" b="0" i="0">
                <a:solidFill>
                  <a:srgbClr val="CFDEEF"/>
                </a:solidFill>
                <a:latin typeface="Microsoft YaHei"/>
                <a:ea typeface="Microsoft YaHei"/>
                <a:cs typeface="Microsoft YaHei"/>
              </a:rPr>
              <a:t>基于 mapcn 官方文档  ·  可复制粘贴的 React 地图组件库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5852160"/>
            <a:ext cx="105156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300" b="0" i="0">
                <a:solidFill>
                  <a:srgbClr val="B9CCE2"/>
                </a:solidFill>
                <a:latin typeface="Microsoft YaHei"/>
                <a:ea typeface="Microsoft YaHei"/>
                <a:cs typeface="Microsoft YaHei"/>
              </a:rPr>
              <a:t>面向 React 开发者的地图组件实战教程 —— 从基础接入到进阶封装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编制日期：2026-08-03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课程大纲（1/2）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80160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第一部分  入门与环境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45919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第1章 初识 mapcn：地图组件的另一种可能　第2章 环境准备与安装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12848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第二部分  地图基础与交互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78608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第3章 你的第一张地图　第4章 地图控件与交互　第5章 标记点 Markers　第6章 弹窗与提示框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课程大纲（2/2）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80160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第三部分  图形与数据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645919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第7章 路线与路径规划　第8章 弧线连接 Arcs　第9章 GeoJSON 与区域地图　第10章 海量点聚合 Clusters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212848"/>
            <a:ext cx="11247120" cy="34747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第四部分  进阶与实战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578608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400"/>
              </a:spcAft>
            </a:pPr>
            <a:r>
              <a:rPr sz="12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第11章 深入 MapLibre 实例　第12章 主题、样式与自定义底图　第13章 性能与最佳实践　第14章 实战：构建一个门店地图应用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PART 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入门与环境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95097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 章  初识 mapcn：地图组件的另一种可能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2 章  环境准备与安装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初识 mapcn：地图组件的另一种可能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 Web 前端，给页面加一张可交互的地图，似乎从来都不是一件轻松的事。开发者往往 要在「引入一个庞大的地图 SDK」「配置 API Key」「与一堆命令式 API 搏斗」之间反复 横跳。mapcn 试图把这件事变得更像写普通 UI：组件化、可组合、可定制，且…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1.1 mapcn 是什么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是一套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免费、开源、可复制粘贴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的 React 地图组件库。它构建于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[MapLibre GL](https://maplibre.org) 之上，使用 [Tailwind CSS](https://tailwindcss.com)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进行样式设计，并刻意契合 [shadcn/ui](https://ui.shadcn.com) 的使用习惯。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与「安装一个 npm 包、然后 import 它导出的黑盒组件」不同，mapcn 沿用了 shadcn 的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哲学：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组件源码直接复制进你的项目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。这意味着：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你拥有全部源码，可以逐行修改；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没有运行时锁定，升级、裁剪、分叉都由你决定；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组件天然融入你既有的 Tailwind 与 shadcn 设计令牌（design tokens）。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一句话概括：mapcn 把「地图」从外部依赖，变成了你代码库里的一等公民。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1.2 为什么不直接用 MapLibre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MapLibre GL JS 本身是优秀的开源地图引擎，但它是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命令式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的：你拿到一个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 实例，然后调用 `setCenter()`、`flyTo()` 这样的 API。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 React 的声明式世界里，这种写法容易与组件生命周期、状态同步产生摩擦。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的价值，正是架在 MapLibre 与 React 之间那层薄而稳的桥：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 `Map`、`MapControls`、`MapMarker` 这类声明式组件描述「想要什么」；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 MapLibre 的初始化、主题切换、图层增删、事件清理等脏活封装起来；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当你确实需要底层能力时，`useMap` 钩子与 `MapRef` 又能让你随时下沉到原生实例。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它不是要取代 MapLibre，而是让你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默认用 React 的方式思考，必要时才用 MapLibre 的方式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1.3 mapcn 与同类方案的对比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68249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理解这张表，有助于判断 mapcn 是否适合你的项目：它最适合「想快速交付、又不愿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放弃控制权」的团队，尤其是已经采用 shadcn/ui 与 Tailwind 的 React 应用。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维度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898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传统地图 SDK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图表库附带地图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9254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3826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mapcn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使用方式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6898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1470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命令式 API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配置对象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9254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3826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声明式组件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代码归属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6898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1470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黑盒依赖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076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黑盒依赖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9254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3826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复制进项目，完全拥有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主题切换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6898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1470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手动适配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076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有限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9254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3826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浅/深自动切换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57200" y="39227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02920" y="39227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与 shadcn/Tailwind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68980" y="39227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3314700" y="39227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割裂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080760" y="39227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126480" y="39227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割裂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892540" y="39227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8938260" y="39227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原生契合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57200" y="43799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2920" y="4379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底层控制</a:t>
            </a:r>
          </a:p>
        </p:txBody>
      </p:sp>
      <p:sp>
        <p:nvSpPr>
          <p:cNvPr id="48" name="Rectangle 47"/>
          <p:cNvSpPr/>
          <p:nvPr/>
        </p:nvSpPr>
        <p:spPr>
          <a:xfrm>
            <a:off x="3268980" y="43799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314700" y="4379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直接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80760" y="43799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126480" y="4379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受限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892540" y="43799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938260" y="4379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`useMap` / `map` 直达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1.4 它能兼容哪些底图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不绑定任何特定服务商。只要符合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[MapLibre 样式规范](https://maplibre.org/maplibre-style-spec/) 的瓦片都能用，包括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OpenStreetMap、Carto、MapTiler、Stadia Maps、Thunderforest 等。默认情况下，mapcn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使用 Carto 的免费底图瓦片，且无需任何 API Key。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提示：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本书后续所有示例默认使用 mapcn 自带的 Carto 底图。当你需要品牌化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样式或离线底图时，再用 `style` 属性替换即可（见第 12 章）。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1.5 适用边界与本书路线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并非银弹。以下场景需要你清醒评估：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超大规模实时数据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（十万级以上动态要素）：应更多依赖原生 MapLibre 图层与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`WebGL` 能力，必要时绕过组件封装；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复杂的地图编辑/绘制编辑器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：mapcn 提供基础能力，但专业编辑器仍需自行扩展；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非 React 技术栈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：mapcn 是 React 组件库，不适用于 Vue、Svelte 等。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本书的路线由浅入深：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1. 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入门（第 2–6 章）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：环境、安装、第一张地图、控件、标记与弹窗；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2. 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图形与数据（第 7–10 章）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：路线、弧线、GeoJSON、聚合点；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3. 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进阶（第 11–13 章）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：深入实例、主题样式、性能实践；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2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环境准备与安装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任何组件库的第一步都是把环境搭好。mapcn 对运行环境的要求很低：一个现代 React 项目、Tailwind CSS，以及 shadcn/ui 的基础配置即可。本章带你逐项确认前置条件， 并完成组件的安装。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2.1 前置条件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在开始之前，请确认你的项目满足以下条件：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React 18+</a:t>
            </a: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：mapcn 使用了 `use()`、并发特性等现代 React API；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Tailwind CSS</a:t>
            </a: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：组件样式完全基于 Tailwind 工具类；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shadcn/ui 基础</a:t>
            </a: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：需要 `cn()` 工具函数（通常位于 `lib/utils.ts`）与一套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shadcn 设计令牌（`--background`、`--foreground`、`--border`、`--muted`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等 CSS 变量）。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如果你的项目还没有 shadcn/ui，可先运行官方初始化：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该命令会创建 `components.json`、`lib/utils.ts` 以及 `cn()` 中的设计令牌，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这些正是 mapcn 组件所依赖的。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npx shadcn@latest init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2.2 安装地图组件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以 shadcn registry 的形式分发。运行以下命令，即可把 `Map` 组件及其依赖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复制进项目：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执行后会发生两件事：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1. 安装运行时依赖 `maplibre-gl`；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2. 在 `components/ui/map.tsx` 写入组件源码（即 `map.tsx` 的内容）。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为什么是「复制」而不是「安装」？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因为 mapcn 的组件源码直接进入你的仓库，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你之后对它的任何修改都不会被上游覆盖。这也是它与普通 npm 包最本质的区别。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npx shadcn@latest add https://mapcn.dev/r/map.json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2.3 验证安装结果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安装完成后，项目结构应多出以下关键文件：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你可以用一个最小示例确认一切就绪（完整代码见第 3 章）。若浏览器中能渲染出地图，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说明安装成功。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your-project/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├── components/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│   ├── ui/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│   │   └── map.tsx          # mapcn 地图组件（你拥有的源码）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│   └── ...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├── lib/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│   └── utils.ts             # cn() 工具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├── package.json             # 已包含 maplibre-gl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└── ...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2.4 关于 import 路径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本书所有示例统一使用 shadcn 约定路径：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其中 `@` 是项目配置的模块别名（指向 `src/`）。若你的项目使用其它别名（如 `~/`），按实际配置调整即可——组件本身不关心路径，只关心导出了哪些符号。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导出的顶层符号包括：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`Map`、`MapControls`：容器与控件；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`MapMarker`、`MarkerContent`、`MarkerPopup`、`MarkerTooltip`：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标记相关；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`MapPopup`：独立弹窗；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`MapRoute`、`MapArc`、`MapGeoJSON`、`MapClusterLayer`：图形图层；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`useMap`：访问底层实例的钩子；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MapControls } from "@/components/ui/map";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2.5 常见问题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Q：需要申请 API Key 吗？**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不需要。默认底图使用 Carto 的免费瓦片，无需密钥。若切换到 MapTiler 等需要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密钥的服务，则按服务商要求配置。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Q：能用 Next.js / Vite / CRA 吗？**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可以。mapcn 是纯客户端组件库。在 Next.js App Router 下，包含交互逻辑的组件需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加 `"use client"` 指令（详见第 3 章）。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Q：maplibre-gl 的 CSS 去哪了？**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组件内部已引入 `maplibre-gl` 的样式，你无需手动引入。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前置条件：现代 React + Tailwind CSS + shadcn/ui 基础（提供 `cn()` 与设计令牌）；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PART 02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地图基础与交互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17190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3 章  你的第一张地图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4 章  地图控件与交互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5 章  标记点 Markers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6 章  弹窗与提示框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3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你的第一张地图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安装就绪后，第一步自然是让地图出现在页面上。mapcn 的 `Map` 组件把 MapLibre 的初始化、主题、上下文都封装好了，因此渲染一张地图只需要几行代码。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3.1 最小的地图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新建一个组件，引入 `Map`，给它一个高度合适的容器即可：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这里有两个关键点：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`center` 是 `[经度, 纬度]`（注意顺序是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经度在前</a:t>
            </a: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），本例指向纽约；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`zoom` 是缩放级别，`12` 大致是「城市街区」的尺度。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地图容器必须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有明确的高度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，否则地图会塌陷为 0 高度而看不见。常见做法是用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`h-[420px]` 这类 Tailwind 工具类，或把地图放进一张 `Card` 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BasicMap()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center={[-74.006, 40.7128]} zoom={12}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3.2 在 shadcn Card 中展示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把地图放进卡片，是文档站中最常见的布局：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`Card` 提供了圆角与裁剪（`rounded`），`MapControls` 则叠加了缩放等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交互控件（详见第 4 章）。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MapControls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Card } from "@/components/ui/card";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MapInCard()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&lt;Card className="h-[320px] p-0 overflow-hidden"&gt;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center={[-74.006, 40.7128]} zoom={11}&gt;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&lt;MapControls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&lt;/Card&gt;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3.3 Next.js 下的 "use client"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 Next.js App Router 等「默认服务端渲染」的框架里，任何用到状态、事件、浏览器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API 的组件都必须标注为客户端组件：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原则上，只要组件链中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任何一个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用到了 `useState`、`useEffect`、事件处理或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浏览器 API，其所在文件（及所有交互子组件）都应加 `"use client"`。纯展示的静态地图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在严格的服务端环境下也能渲染外壳，但加上它最省心。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ClientMap()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center={[-74.006, 40.7128]} zoom={12}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3.4 视口：center、zoom、bearing、pitch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 暴露了完整（且类型安全）的视口属性，常用的有：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例如，让地图带一点 3D 倾角：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center={[-73.9857, 40.7484]} zoom={15} pitch={60} bearing={-20} 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3.5 受控模式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 `viewport` 与 `onViewportChange` 同时传入时，地图进入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受控模式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：视口完全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由你的状态驱动，地图的平移、缩放、旋转都会回调给你。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受控模式的典型用途：把地图状态写进 URL 以便分享、与外部滑块联动、或做「地图与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列表双向高亮」。非受控场景下，仅用 `onViewportChange` 也能单纯「监听」变化，不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接管控制权。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type MapViewport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ControlledMap()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[viewport, setViewport] = useState&lt;MapViewport&gt;({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center: [-74.006, 40.7128],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zoom: 8,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bearing: 0,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pitch: 0,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className="relative 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viewport={viewport} onViewportChange={setViewport}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&lt;div className="absolute top-2 left-2 rounded border px-2 py-1 font-mono text-xs"&gt;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&lt;div&gt;lng: {viewport.center[0].toFixed(3)}&lt;/div&gt;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&lt;div&gt;lat: {viewport.center[1].toFixed(3)}&lt;/div&gt;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&lt;div&gt;zoom: {viewport.zoom.toFixed(1)}&lt;/div&gt;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3.6 主题自动切换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 会读取文档根元素的 `dark` / `light` class（兼容 next-themes），并监听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系统偏好变化，自动在浅色/深色底图间切换。你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无需写任何额外代码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若想强制指定主题，可传 `theme` 属性：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渲染地图只需 `Map` 组件（`&lt;Map center={...} zoom={...} /&gt;`），容器必须有确定高度；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把地图放进 `Card` 是常见且优雅的布局；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Next.js 等环境下，含交互逻辑的组件需加 `"use client"`；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视口属性 `center`/`zoom`/`bearing`/`pitch` 类型安全，受控模式用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`viewport` + `onViewportChange`；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主题默认根据文档 class 与系统偏好自动切换，可用 `theme` 覆盖。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theme="dark" center={[-74.006, 40.7128]} zoom={11} 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4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地图控件与交互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一张静态地图只能看，加上控件后才能「用」。mapcn 的 `MapControls` 把缩放、指北 针、定位、全屏等常用控件打包成一个声明式组件，你可以按需在任意角落开关它们。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4.1 一行加全套控件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四个开关含义如下：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`showZoom`：放大/缩小按钮（默认开启）；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`showCompass`：复位方位角的指北针（点击后 `bearing` 归零、`pitch` 归零）；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`showLocate`：调用浏览器地理定位，飞到用户所在位置；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`showFullscreen`：切换地图容器的全屏状态。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MapControls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MapWithControls()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center={[2.3522, 48.8566]} zoom={10}&gt;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&lt;MapControls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position="top-right"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showZoom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showCompass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showLocate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showFullscreen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4.2 控制位置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`position` 决定控件落在哪个角，可选值：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多数产品把缩放放在右下，把「定位/全屏」放在右上，避免与底部版权信息重叠。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"top-left" | "top-right" | "bottom-left" | "bottom-right"   // 默认 bottom-right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4.3 定位回调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当用户点击定位按钮并授权后，`MapControls` 会回调其坐标，便于你做进一步处理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（例如记录、或在列表中高亮）：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注意：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定位依赖浏览器的 Geolocation API，必须在 HTTPS（或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`localhost`）环境下、且用户明确授权后才会成功。被拒绝时按钮会自动复位，不会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卡死。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&lt;MapControls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showLocate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onLocate={(coords)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console.log("用户位于", coords.longitude, coords.latitude);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4.4 受控之外的交互底色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`MapControls` 本质上是对 MapLibre 原生控件的轻封装。例如放大按钮调用的是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`map.zoomIn()`，全屏则操作地图容器的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`requestFullscreen()`。理解了这一点，当你需要完全自定义控件时，就能自然地过渡到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 11 章的「直接操作 `map` 实例」。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4.5 自定义控件示例（预览）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如果你想要文档站里那种「3D 视角 / 复位」按钮，思路是：用 `useMap` 拿到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`map`，在按钮里调用 `map.easeTo()`。完整代码见第 11 章，这里先看个骨架：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`MapControls` 一行即可叠加缩放/指北针/定位/全屏控件；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 `position` 控制角落，`show*` 系列开关控制显示哪些；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`onLocate` 在用户授权定位后回调坐标；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控件是对 MapLibre 原生能力的封装，自定义控件应走第 11 章的 `useMap` 路线。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下一章，我们在地图上放置标记点。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useMap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Button } from "@/components/ui/button";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function Controller()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{ map, isLoaded } = useMap();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if (!isLoaded) return null;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&lt;Button size="sm" onClick={() =&gt; map?.easeTo({ pitch: 60, duration: 800 })}&gt;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3D 视角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5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标记点 Markers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标记（Marker）是地图最常见的元素：它把现实世界中的一个点，钉在地图的某个经纬度 上。mapcn 用一组可组合的组件描述一个标记——内容、提示、弹窗、标签各司其职，你 按需嵌套即可。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5.1 组件结构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一个完整标记由外到内是这样组合的：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`MapMarker`：标记容器，负责定位与事件；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`MarkerContent`：渲染标记本体，不传子组件时显示默认蓝点；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`MarkerLabel`：在标记上方/下方显示文字；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`MarkerTooltip`：悬停时出现的轻量提示；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`MarkerPopup`：点击标记时弹出的卡片。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&lt;MapMarker longitude={...} latitude={...}&gt;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&lt;MarkerContent&gt;      {/* 标记的可视内容（默认是蓝点） */}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&lt;MarkerLabel /&gt;    {/* 可选：文本标签 */}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&lt;MarkerTooltip&gt;      {/* 可选：悬停提示框 */}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提示文字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&lt;/MarkerTooltip&gt;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&lt;MarkerPopup&gt;        {/* 可选：点击弹窗 */}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弹窗内容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&lt;/MapMarker&gt;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5.2 基础标记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一个带提示框与弹窗的标记列表：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`bg-primary` 之类的类来自 shadcn 设计令牌，因此标记颜色会随你的主题自动协调。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MapMarker,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MarkerContent,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MarkerPopup,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MarkerTooltip,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locations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id: 1, name: "帝国大厦", lng: -73.9857, lat: 40.7484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id: 2, name: "中央公园", lng: -73.9654, lat: 40.7829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id: 3, name: "时代广场", lng: -73.9855, lat: 40.758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MarkersExample()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center={[-73.98, 40.76]} zoom={12}&gt;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{locations.map((loc) =&gt;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&lt;MapMarker key={loc.id} longitude={loc.lng} latitude={loc.lat}&gt;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&lt;div className="bg-primary size-4 rounded-full border-2 border-white shadow-lg"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&lt;/MarkerContent&gt;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&lt;MarkerTooltip&gt;{loc.name}&lt;/MarkerTooltip&gt;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&lt;div className="space-y-1"&gt;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&lt;p className="font-medium"&gt;{loc.name}&lt;/p&gt;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&lt;p className="text-muted-foreground text-xs"&gt;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  {loc.lat.toFixed(4)}, {loc.lng.toFixed(4)}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&lt;/MarkerPopup&gt;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&lt;/MapMarker&gt;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))}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5.3 文本标签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`MarkerLabel` 在标记旁显示文字，默认在上方，可用 `position` 改为 `bottom`：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&lt;div className="size-5 rounded-full bg-rose-500 border-2 border-white"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&lt;MarkerLabel position="bottom"&gt;我的位置&lt;/MarkerLabel&gt;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&lt;/MarkerContent&gt;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5.4 自定义标记内容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`MarkerContent` 的子组件可以是任何 React 节点。配合 `MapPin` 图标，可以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做出「图钉」「店铺」等富样式标记：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MapPin } from "lucide-react";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&lt;MapPin className="fill-black stroke-white dark:fill-white" size={28}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&lt;/MarkerContent&gt;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34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5.5 可拖拽标记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给 `MapMarker` 加 `draggable`，并通过 `onDrag` 把最新坐标写回状态：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 还提供 `onClick`、`onMouseEnter`、`onMouseLeave`、`onDrag`、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`onDragEnd` 等事件回调，覆盖大多数交互需求。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MapMarker, MarkerContent, MarkerPopup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DraggableMarker()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[pos, setPos] = useState({ lng: -73.98, lat: 40.75 });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center={[-73.98, 40.75]} zoom={12}&gt;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&lt;MapMarker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draggable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longitude={pos.lng}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latitude={pos.lat}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onDrag={(lngLat) =&gt; setPos({ lng: lngLat.lng, lat: lngLat.lat })}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&lt;div className="cursor-move"&gt;📍&lt;/div&gt;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&lt;/MarkerContent&gt;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&lt;p className="text-xs tabular-nums"&gt;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{pos.lat.toFixed(4)}, {pos.lng.toFixed(4)}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&lt;/MarkerPopup&gt;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&lt;/MapMarker&gt;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5.6 性能边界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 是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基于 DOM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的：每个标记都是一个真实 DOM 节点。在几百个标记以内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它表现良好；但当数据量达到几千、上万时，DOM 标记会让浏览器卡顿。此时应改用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 10 章介绍的图层方式（GeoJSON 点图层）来渲染海量点。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标记由 `MapMarker` 容器 + `MarkerContent`（本体）+ 可选的 `MarkerLabel` /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`MarkerTooltip` / `MarkerPopup` 组合而成；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`MarkerContent` 不传子组件时显示默认蓝点，传任意节点即可自定义外观；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加 `draggable` 与 `onDrag` 可实现可拖拽标记；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 支持点击、悬停、拖拽等多类事件回调；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DOM 标记适合数百量级，更大规模请转向 GeoJSON 图层方案。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36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6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弹窗与提示框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弹窗（Popup）是地图与用户对话的主要媒介：点击店铺看详情、悬停标记看名称，都离 不开它。mapcn 区分两种弹窗——**依附于标记的弹窗**（`MarkerPopup`）与**独立于 标记的弹窗**（`MapPopup`）——本章逐一讲解。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37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6.1 MarkerPopup：依附于标记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`MarkerPopup` 必须放在 `MapMarker` 内部，点击标记时弹出：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它的内容是任意 React 节点，因此可以嵌入图片、评分、按钮等富内容，与 shadcn/ui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组件无缝结合。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&lt;MapMarker longitude={lng} latitude={lat}&gt;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className="size-4 rounded-full bg-blue-500 border-2 border-white"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&lt;p className="font-medium"&gt;帝国大厦&lt;/p&gt;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&lt;p className="text-muted-foreground text-xs"&gt;纽约 · 观景台&lt;/p&gt;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&lt;/MarkerPopup&gt;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&lt;/MapMarker&gt;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38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6.2 富交互弹窗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借助 shadcn 的 `Button`、`Star` 与 `Navigation` 图标，可以拼出信息卡风格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的弹窗：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样式提示：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mapcn 已重置 MapLibre 弹窗的默认样式以避免冲突，请使用组件自身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的 `className` 与 shadcn 令牌来定制外观，而不是覆盖 MapLibre 的 `maplibre-gl` 默认样式 /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弹窗容器。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Button } from "@/components/ui/button";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Star, Navigation } from "lucide-react";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&lt;MarkerPopup className="w-62"&gt;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&lt;div className="space-y-2 p-3"&gt;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&lt;h3 className="font-semibold"&gt;大都会艺术博物馆&lt;/h3&gt;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className="flex items-center gap-1 text-sm"&gt;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&lt;Star className="size-3.5 fill-amber-400 text-amber-400"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&lt;span className="font-medium"&gt;4.8&lt;/span&gt;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&lt;span className="text-muted-foreground"&gt;(12,453)&lt;/span&gt;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&lt;Button size="sm" className="w-full"&gt;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&lt;Navigation className="size-3.5" /&gt; 导航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&lt;/MarkerPopup&gt;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39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6.3 关闭按钮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默认弹窗不带关闭按钮（点击地图其它处即可消失）。需要显式关闭按钮时，传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`closeButton`：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&lt;MarkerPopup closeButton&gt;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&lt;p&gt;可关闭的内容&lt;/p&gt;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&lt;/MarkerPopup&gt;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40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6.4 MarkerTooltip：轻量提示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`MarkerTooltip` 在悬停时出现、移出即消失，适合展示极短的信息（名称、状态）：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它是对 `MarkerPopup` 的封装，但刻意排除了 `closeButton`，因为提示框本就不该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被点击关闭。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&lt;MarkerTooltip&gt;{loc.name}&lt;/MarkerTooltip&gt;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41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6.5 MapPopup：独立弹窗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`MapPopup` 不依赖标记，可在地图任意经纬度放置，并通过状态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编程控制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。它必须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放在 `Map` 内部。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常见用法：点击列表项 → 在对应坐标弹出 `MapPopup`；或聚合点被点击 → 在聚合中心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弹出详情（见第 10 章）。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`MarkerPopup` 依附于标记，点击弹出，内容可任意富化；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 `closeButton` 开启关闭按钮，样式走 `className` + shadcn 令牌；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`MarkerTooltip` 是悬停提示，轻量、自动消失；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`MapPopup` 独立、可编程，靠 `longitude`/`latitude` 定位，适合列表联动；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两者都基于 MapLibre `Popup`，但排除了会引发样式冲突的字段。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MapPopup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Button } from "@/components/ui/button";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StandalonePopup()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[show, setShow] = useState(true);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className="relative 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center={[-74.006, 40.7128]} zoom={13}&gt;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{show &amp;&amp;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&lt;MapPopup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longitude={-74.006}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latitude={40.7128}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onClose={() =&gt; setShow(false)}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closeButton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closeOnClick={false}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&lt;div className="space-y-2"&gt;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&lt;h3 className="font-semibold"&gt;纽约市&lt;/h3&gt;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&lt;p className="text-sm text-muted-foreground"&gt;人口：830 万&lt;/p&gt;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&lt;Button size="sm" variant="outline" className="w-full"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      onClick={() =&gt; setShow(false)}&gt;关闭&lt;/Button&gt;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&lt;/MapPopup&gt;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{!show &amp;&amp;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&lt;Button className="absolute bottom-4 left-4"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onClick={() =&gt; setShow(true)}&gt;显示弹窗&lt;/Button&gt;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42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PART 03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图形与数据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17190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7 章  路线与路径规划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8 章  弧线连接 Arcs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9 章  GeoJSON 与区域地图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10 章  海量点聚合 Clusters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43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7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路线与路径规划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在地图上把一系列坐标连成线，就能表达「路线、轨迹、管线、迁徙路径」等概念。mapcn 的 `MapRoute` 用一行声明画出一条线；结合外部路由服务，还能做真实的驾车导航。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44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7.1 基础路线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`MapRoute` 接收 `coordinates`（一串 `[经度, 纬度]`）即可画线：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可调样式包括：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例如虚线：`&lt;MapRoute dashArray={[2, 2]} /&gt;`。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MapRoute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route: [number, number][]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[-74.006, 40.7128],   // 市政厅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[-73.9857, 40.7484],  // 帝国大厦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[-73.9772, 40.7527],  // 中央车站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[-73.9654, 40.7829],  // 中央公园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RouteExample()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center={[-73.98, 40.75]} zoom={11.2}&gt;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&lt;MapRoute coordinates={route} color="#3b82f6" width={4} opacity={0.8}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45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7.2 路线 + 站点标记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 `MapRoute` 与 `MapMarker` 组合，是「带有序号站点的路线」的标准写法：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MapMarker,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MarkerContent,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MarkerTooltip,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MapRoute,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stops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"市政厅", lng: -74.006, lat: 40.7128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"帝国大厦", lng: -73.9857, lat: 40.7484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"中央公园", lng: -73.9654, lat: 40.7829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RouteWithStops()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center={[-73.98, 40.75]} zoom={11.2}&gt;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&lt;MapRoute coordinates={stops.map((s) =&gt; [s.lng, s.lat]) as [number, number][]}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{stops.map((stop, i) =&gt;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&lt;MapMarker key={stop.name} longitude={stop.lng} latitude={stop.lat}&gt;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&lt;div className="flex size-4.5 items-center justify-center rounded-full border-2 border-white bg-blue-500 text-xs font-semibold text-white"&gt;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  {i + 1}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&lt;/MarkerContent&gt;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&lt;MarkerTooltip&gt;{stop.name}&lt;/MarkerTooltip&gt;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&lt;/MapMarker&gt;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))}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46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7.3 接入真实导航：OSRM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`MapRoute` 只负责「画线」，不负责「算路」。要得到真实的驾车路线，需要调用路由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服务，例如免费的 [OSRM](https://project-osrm.org/)。下面这个例子获取阿姆斯特丹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到鹿特丹的备选路线，并允许点击切换：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要点：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OSRM 返回的 `geometry.coordinates` 正是 `[number, number][]` 格式，直接喂给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`MapRoute` 的 `coordinates`；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 `selected` 状态高亮当前路线，`onClick` 切换；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这是「前端取数 + mapcn 画线」的典型分层：路由算法交给专业服务，渲染交给组件。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`MapRoute` 用 `coordinates` 一串坐标即可画线，可设颜色/线宽/虚线；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useEffect,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MapMarker, MarkerContent, MapRoute, MarkerLabel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start = { name: "阿姆斯特丹", lng: 4.9041, lat: 52.3676 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end = { name: "鹿特丹", lng: 4.4777, lat: 51.9244 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OsrmRoute()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[routes, setRoutes] = useState&lt;[number, number][][]&gt;([]);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[selected, setSelected] = useState(0);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useEffect(()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const url =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`https://router.project-osrm.org/route/v1/driving/` +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`${start.lng},${start.lat};${end.lng},${end.lat}` +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`?overview=full&amp;geometries=geojson&amp;alternatives=true`;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fetch(url)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.then((r) =&gt; r.json())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.then((data)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if (data.routes?.length)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setRoutes(data.routes.map((r: any) =&gt; r.geometry.coordinates));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})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.catch((e) =&gt; console.error("路线获取失败", e));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}, []);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className="h-[500px]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center={[4.69, 52.14]} zoom={8.5}&gt;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{routes.map((coords, i) =&gt;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&lt;MapRoute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key={i}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coordinates={coords}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47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8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弧线连接 Arcs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直线适合「路线」，但当你要表现**起点—终点的连接关系**——航线、物流通道、资金 流向——一根稍微弯曲的弧线往往比直线更有信息张力。mapcn 的 `MapArc` 专门为这类 场景设计：它在经纬度空间里用二次贝塞尔曲线把两点连成弧。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48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8.1 数据形态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每条弧线是一个 `MapArcDatum`：唯一 `id` + `from` + `to`（均为 `[number, number]`）。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把多条弧线组成数组传给 `data`：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注意这里通过 `projection` 属性传入 `{ type: "globe" }`，把地图切换为 3D 地球——弧线在地球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上看起来最自然。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MapArc, MapMarker, MarkerContent, MarkerLabel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hub = { name: "伦敦", lng: -0.1276, lat: 51.5074 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destinations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"纽约", lng: -74.006, lat: 40.7128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"圣保罗", lng: -46.6333, lat: -23.5505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name: "东京", lng: 139.6917, lat: 35.6895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arcs = destinations.map((d) =&gt; ({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id: d.name,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from: [hub.lng, hub.lat] as [number, number],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to: [d.lng, d.lat] as [number, number],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ArcExample()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center={[hub.lng, hub.lat]} zoom={1} projection={{ type: "globe" }}&gt;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&lt;MapArc data={arcs} paint={{ "line-color": "#3b82f6", "line-dasharray": [2, 2] }} interactive={false}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49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8.2 弯曲程度与采样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2984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想让弧线更「拱」，就调大 `curvature`；想要笔直连线，设 `0`。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1709928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17099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1709928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51960" y="17099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80" y="1709928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17099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默认值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1671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21671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`curvature`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06240" y="21671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51960" y="21671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弧线偏离直线的程度，0 为直线，负值向另一侧弯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55280" y="21671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1000" y="21671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`0.5`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2624328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26243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`steps`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2624328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51960" y="26243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每条弧线的采样点数，越大越平滑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55280" y="2624328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01000" y="26243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`60`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0815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30815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`id`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06240" y="30815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51960" y="30815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底层 source/图层前缀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55280" y="3081528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01000" y="3081528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自动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50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8.3 用 MapLibre 表达式按类别着色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`MapArc` 的 `paint` 接受任意 `line-*` 字段，因此可以用 MapLibre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表达式按数据字段着色。下面的例子用 `match` 表达式，把「空运」染成紫色、「海运」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染成绿色：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这里出现了两个进阶属性：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`hoverPaint`：悬停某条弧线时叠加的样式（通过 feature-state 实现，只影响当前弧）；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`onHover`：悬停变化时的回调，可用于联动弹窗或侧栏。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type { ExpressionSpecification } from "maplibre-gl";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MapArc, MapPopup, type MapArcDatum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interface Lane extends MapArcDatum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origin: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destination: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mode: "air" | "sea";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lanes: Lane[]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id: "dxb-jfk", origin: "迪拜", destination: "纽约", from: [55.2708, 25.2048], to: [-74.006, 40.7128], mode: "air"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{ id: "sin-rtm", origin: "新加坡", destination: "鹿特丹", from: [103.8198, 1.3521], to: [4.4777, 51.9244], mode: "sea"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colorExpr: ExpressionSpecification =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"match", ["get", "mode"], "air", "#a78bfa", "sea", "#34d399", "#888",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ColoredArcs()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[sel, setSel] = useState&lt;Lane | null&gt;(null);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center={[20, 20]} zoom={0.8}&gt;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&lt;MapArc&lt;Lane&gt;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data={lanes}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paint={{ "line-color": colorExpr, "line-width": 1.5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hoverPaint={{ "line-width": 3, "line-opacity": 1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onHover={(e) =&gt; setSel(e ? e.arc : null)}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{sel &amp;&amp;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&lt;MapPopup longitude={sel.from[0]} latitude={sel.from[1]}&gt;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51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8.4 进阶样式入口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`MapArc` 暴露了完整的 `paint` 与 `hoverPaint` 属性，等价于直接配置一个 MapLibre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`line` 图层。常见可用字段：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`line-color` / `line-width` / `line-opacity` / `line-dasharray`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（虚线）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`line-cap` / `line-join`（连接与端点样式）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当内置属性不够用时，使用第 11 章的 `useMap` 直接操作底层图层是最灵活的退路。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`MapArc` 用 `data`（每条含 `from`/`to`）绘制经纬度空间的贝塞尔弧线；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`curvature` 控制弯曲程度，`steps` 控制平滑度；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`paint` 接受完整 MapLibre 表达式，可按字段着色（如空运/海运）；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52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9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GeoJSON 与区域地图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点、线之外，地图最有力的表达是**面**——国家边界、行政区、商圈、学区。这类数据 几乎总是以 [GeoJSON](https://datatracker.ietf.org/doc/html/rfc7946) 格式存在。 mapcn 的 `MapGeoJSON…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53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9.1 为什么需要 blank 底图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上一章的弧线、路线都画在默认街道底图上。而国家/区域地图通常需要一个**干净的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画布**——不希望街道、注记干扰图形本身。这时给 `Map` 加 `blank` 属性：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`blank` 是一块透明的、无瓦片画布；单独使用它什么都不显示，必须叠加自己的图层。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`linePaint={false}` 表示只画填充、不画边界线，得到一个纯色的「世界色块」。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MapGeoJSON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// 假设 WORLD_GEOJSON 是一个 FeatureCollection（国家边界）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WorldMap()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blank center={[10, 25]}&gt;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&lt;MapGeoJSON data={WORLD_GEOJSON} linePaint={false}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54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9.2 在普通底图上叠加区域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更多时候，你想在真实街道底图上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高亮一块区域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（如某商圈）。这时不用 `blank`：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MapGeoJSON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area: GeoJSON.FeatureCollection =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type: "FeatureCollection",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features: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type: "Feature",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properties: {},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geometry: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type: "Polygon",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coordinates: [[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[-122.42, 37.78], [-122.398, 37.785], [-122.392, 37.768],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[-122.412, 37.758], [-122.43, 37.77], [-122.42, 37.78],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]],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OverlayExample()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center={[-122.41, 37.772]} zoom={12}&gt;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&lt;MapGeoJSON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data={area}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fillPaint={{ "fill-color": "#3b82f6", "fill-opacity": 0.25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linePaint={{ "line-color": "#2563eb", "line-width": 2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55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9.3 填充与描边的精细控制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`MapGeoJSON` 的关键样式属性：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默认填充是「主题感知的单色」，在浅色/深色下都清晰可读。你可以用 MapLibre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表达式做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数据驱动着色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，例如按人口上色：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这里 `promoteId` 把每个要素的 `id` 属性提升为要素 id，从而使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`onHover` 的悬停高亮能精确定位到具体省；`onHover` 还能把省名同步到侧栏。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&lt;MapGeoJSON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data={provinces}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promoteId="id"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interactive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fillPaint={{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"fill-color":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"interpolate", ["linear"], ["get", "population"],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1000000, "#fee5d9",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10000000, "#fc9272",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50000000, "#de2d26",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fillHoverPaint={{ "fill-opacity": 0.95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onHover={(e) =&gt; e &amp;&amp; setHovered(e.feature.properties.name)}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56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9.4 数据来源：内联、URL 或类型化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`MapGeoJSON` 接受四种形式：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1. 内联 `FeatureCollection` / `Feature` / `Geometry`（如上一节）；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2. 一个 URL 字符串，组件会自动 `fetch`；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3. 类型化泛型 `MapGeoJSON&lt;T&gt;`，获得属性类型提示；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4. 通过 `beforeId` 控制图层插入顺序（z-index）。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例如直接拉取在线 GeoJSON：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`MapGeoJSON` 把任意 GeoJSON 渲染为「填充 + 描边」图层；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`blank` 底图适合纯区域/数据地图，`linePaint={false}` 可只画线；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`fillPaint` / `linePaint` 接受 MapLibre 表达式，可做数据驱动分级着色；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&lt;MapGeoJSON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data="https://example.com/api/countries.geojson"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promoteId="iso_code"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interactive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fillHoverPaint={{ "fill-color": "#1d4ed8" }}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57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10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海量点聚合 Clusters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当数据点从「几十个」增长到「成千上万个」——地震震中、充电桩、门店分布——逐一 渲染标记既卡又乱。地图的经典解法是**聚合（clustering）**：低缩放时把邻近点收拢 成「数字气泡」，放大后再展开为单点。mapcn 的 `MapClusterLayer`…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58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10.1 一行启用聚合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点击聚合气泡会自动放大展开；点击未聚合的单点则触发 `onPointClick`，我们在回调里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弹出一个 `MapPopup` 显示详情。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MapClusterLayer, MapPopup, MapControls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interface QuakeProps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mag: number;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place: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tsunami: number;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default function ClusterExample()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[point, setPoint] = useState&lt;{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coordinates: [number, number];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properties: QuakeProps;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 | null&gt;(null);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className="h-[420px] w-full"&gt;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center={[-103.59, 40.66]} zoom={3.4}&gt;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&lt;MapClusterLayer&lt;QuakeProps&gt;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data="https://maplibre.org/maplibre-gl-js/docs/assets/earthquakes.geojson"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clusterRadius={50}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clusterMaxZoom={14}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onPointClick={(feature, coordinates) =&gt; setPoint({ coordinates, properties: feature.properties })}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{point &amp;&amp;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&lt;MapPopup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longitude={point.coordinates[0]}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latitude={point.coordinates[1]}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onClose={() =&gt; setPoint(null)}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closeOnClick={false}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closeButton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59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10.2 关键属性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68249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簇圆的大小与颜色会随包含点数，按 `clusterColors` 分级变化——点数越多，圆越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大、颜色越深。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093976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093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属性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2093976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51960" y="2093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说明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80" y="2093976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2093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默认值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5511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2551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`data`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06240" y="25511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51960" y="2551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GeoJSON 点集合，或用于拉取的 URL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55280" y="25511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1000" y="2551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—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0083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3008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`clusterMaxZoom`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30083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51960" y="3008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进行聚合的最大缩放级别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55280" y="30083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01000" y="3008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`14`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4655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34655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`clusterRadius`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06240" y="34655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51960" y="34655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聚合半径（像素）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55280" y="34655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01000" y="34655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`50`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39227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39227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`clusterColors`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206240" y="39227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51960" y="39227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簇圆配色（浅→深，按点数分级）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955280" y="39227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001000" y="39227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自动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3799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2920" y="4379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`color`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206240" y="43799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251960" y="4379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未聚合单点颜色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955280" y="43799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001000" y="43799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自动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57200" y="48371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02920" y="4837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`onPointClick`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206240" y="48371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251960" y="4837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单点被点击的回调</a:t>
            </a:r>
          </a:p>
        </p:txBody>
      </p:sp>
      <p:sp>
        <p:nvSpPr>
          <p:cNvPr id="46" name="Rectangle 45"/>
          <p:cNvSpPr/>
          <p:nvPr/>
        </p:nvSpPr>
        <p:spPr>
          <a:xfrm>
            <a:off x="7955280" y="4837176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8001000" y="48371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52943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02920" y="5294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`onClusterClick`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206240" y="52943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4251960" y="5294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簇被点击的回调（不提供则放大）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955280" y="5294376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001000" y="5294376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—</a:t>
            </a:r>
          </a:p>
        </p:txBody>
      </p:sp>
      <p:sp>
        <p:nvSpPr>
          <p:cNvPr id="54" name="Rectangle 53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60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10.3 泛型与类型安全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`MapClusterLayer&lt;T&gt;` 让 `data` 拥有类型，回调里能直接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访问 `properties` 而不必任何类型断言。这是 mapcn 对 GeoJSON 图层一贯的类型化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思路（与第 9 章 `MapGeoJSON` 一致）。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61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10.4 与海量标记方案的对比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20665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经验法则：点数过千就应考虑聚合；需要「每个点有独立 DOM 样式」时才用 `MapMarker`。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`MapClusterLayer` 封装 MapLibre 原生聚合，低缩放收拢、放大展开；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通过 `clusterRadius` / `clusterMaxZoom` / `clusterColors` /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478024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方案</a:t>
            </a:r>
          </a:p>
        </p:txBody>
      </p:sp>
      <p:sp>
        <p:nvSpPr>
          <p:cNvPr id="8" name="Rectangle 7"/>
          <p:cNvSpPr/>
          <p:nvPr/>
        </p:nvSpPr>
        <p:spPr>
          <a:xfrm>
            <a:off x="4206240" y="2478024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5196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适用规模</a:t>
            </a:r>
          </a:p>
        </p:txBody>
      </p:sp>
      <p:sp>
        <p:nvSpPr>
          <p:cNvPr id="10" name="Rectangle 9"/>
          <p:cNvSpPr/>
          <p:nvPr/>
        </p:nvSpPr>
        <p:spPr>
          <a:xfrm>
            <a:off x="7955280" y="2478024"/>
            <a:ext cx="374904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01000" y="24780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特点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0292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`MapMarker`（DOM）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0624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5196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955280" y="29352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001000" y="29352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富样式、易交互，但 DOM 开销大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57200" y="3392424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0292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`MapGeoJSON` 点图层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06240" y="3392424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25196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数千~数万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955280" y="3392424"/>
            <a:ext cx="374904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001000" y="33924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WebGL 渲染，性能好，样式较统一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0292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`MapClusterLayer`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20624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5196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数千~数十万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955280" y="3849624"/>
            <a:ext cx="374904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01000" y="3849624"/>
            <a:ext cx="36576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自动聚合，最佳可读性</a:t>
            </a:r>
          </a:p>
        </p:txBody>
      </p:sp>
      <p:sp>
        <p:nvSpPr>
          <p:cNvPr id="30" name="Rectangle 29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62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8181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463040"/>
            <a:ext cx="105156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PART 04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651760"/>
            <a:ext cx="2011680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743200"/>
            <a:ext cx="105156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进阶与实战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657600"/>
            <a:ext cx="10332720" cy="171907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11 章  深入 MapLibre 实例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12 章  主题、样式与自定义底图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13 章  性能与最佳实践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3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D7E3F2"/>
                </a:solidFill>
                <a:latin typeface="Microsoft YaHei"/>
                <a:ea typeface="Microsoft YaHei"/>
                <a:cs typeface="Microsoft YaHei"/>
              </a:rPr>
              <a:t>第 14 章  实战：构建一个门店地图应用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63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11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深入 MapLibre 实例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声明式组件覆盖了 90% 的场景，但总有 10% 需要直接操作地图引擎——自定义动画、 监听原生事件、增删任意图层。mapcn 为此留了两个出口：`ref` 与 `useMap` 钩子。本章把它们讲透。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64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11.1 用 ref 拿到底层 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 的 `ref` 指向原生的 `MapRef` 实例（`MapRef` 类型即别名）。在事件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处理函数或副作用里调用它即可：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`flyTo()`、`setCenter()`、`getSource()`、`addLayer()`、`removeLayer()`……凡是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MapLibre Map 上的方法，这里都能直接用。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type MapRef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useRef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function FlyToButton()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mapRef = useRef&lt;MapRef&gt;(null);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&lt;button onClick={() =&gt; mapRef.current?.flyTo({ center: [-74, 40.7], zoom: 12 })}&gt;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飞往纽约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 ref={mapRef} center={[-74, 40.7]} zoom={10}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65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11.2 用 useMap 钩子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当你的自定义组件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渲染在 `Map` 内部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时，用 `useMap` 更自然——它返回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`{ map, isLoaded }`，无需手动传 ref：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关键：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 `useMap` 必须在 `Map` 内调用，否则会抛错。`isLoaded` 表示地图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&gt; 样式已加载就绪——在它变 `true` 之前，不要急着 `map.on()`。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useMap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useEffect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function MapEventListener()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{ map, isLoaded } = useMap();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useEffect(()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 || !isLoaded) return;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const handleClick = (e: any) =&gt; console.log("点击位置：", e.lngLat);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map.on("click", handleClick);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return () =&gt; map.off("click", handleClick);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}, [map, isLoaded]);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null;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Demo()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&lt;Map center={[-74, 40.7]} zoom={10}&gt;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&lt;MapEventListener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&lt;/Map&gt;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66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11.3 示例：自定义控件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用 `useMap` 做一个「3D 视角 / 复位」控制器，实时显示 `pitch` 与 `bearing`：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useEffect,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useMap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Button } from "@/components/ui/button";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function Controller()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{ map, isLoaded } = useMap();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[pitch, setPitch] = useState(0);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[bearing, setBearing] = useState(0);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useEffect(()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 || !isLoaded) return;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const onMove = 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setPitch(Math.round(map.getPitch()));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setBearing(Math.round(map.getBearing()));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map.on("move", onMove);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return () =&gt; map.off("move", onMove);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}, [map, isLoaded]);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if (!isLoaded) return null;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className="absolute top-3 left-3 flex flex-col gap-2"&gt;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&lt;Button size="sm" variant="secondary"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onClick={() =&gt; map?.easeTo({ pitch: 60, bearing: -20, duration: 1000 })}&gt;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3D 视角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&lt;Button size="sm" variant="secondary"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  onClick={() =&gt; map?.easeTo({ pitch: 0, bearing: 0, duration: 1000 })}&gt;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复位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&lt;/Button&gt;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&lt;div className="font-mono text-xs"&gt;pitch: {pitch}° / bearing: {bearing}°&lt;/div&gt;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67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11.4 示例：自定义 GeoJSON 图层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当内置的 `MapGeoJSON` 不够用时，直接在 `map` 里增删 MapLibre 原生图层。下面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给纽约的两座公园加填充 + 描边：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要点：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先判断 `getSource` / `getLayer` 是否存在再添加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，避免重复添加报错；所有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增删都应在 `isLoaded` 为真后进行。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useEffect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useMap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parks =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type: "FeatureCollection" as const,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features: 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{ type: "Feature" as const, properties: { name: "中央公园"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geometry: { type: "Polygon" as const, coordinates: [[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[-73.9731, 40.7644], [-73.9819, 40.7681], [-73.958, 40.8006],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[-73.9493, 40.7969], [-73.9731, 40.7644],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]] }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function ParkLayer()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{ map, isLoaded } = useMap();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useEffect(()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 || !isLoaded) return;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(!map.getSource("parks"))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map.addSource("parks", { type: "geojson", data: parks });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(!map.getLayer("parks-fill"))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map.addLayer({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id: "parks-fill",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type: "fill",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source: "parks",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paint: { "fill-color": "#22c55e", "fill-opacity": 0.4 },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});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if (!map.getLayer("parks-line"))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map.addLayer({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68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11.5 事件清理的重要性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自定义图层与事件监听</a:t>
            </a:r>
            <a:r>
              <a:rPr sz="13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不会</a:t>
            </a: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被 mapcn 自动清理。组件卸载时务必移除，否则会造成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内存泄漏或「幽灵图层」：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两个底层出口：`ref`（指向原生 `MapRef`）与 `useMap`（内部组件用）；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`useMap` 返回 `{ map, isLoaded }`，且必须在 `Map` 内调用；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自定义控件/图层都在 `isLoaded` 为真后操作 `map` 实例；</a:t>
            </a:r>
          </a:p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增删图层前先判断是否存在；事件监听务必在卸载时清理。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下一章，我们谈主题、样式与自定义底图。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useEffect(() =&gt;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if (!map || !isLoaded) return;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handler = () =&gt; {/* ... */};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map.on("click", handler);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() =&gt; map.off("click", handler); // 必须清理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}, [map, isLoaded]);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69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12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主题、样式与自定义底图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地图不是孤立的视觉元素——它要融入你的整体设计系统。本章讲清三件事：浅/深主题 如何自动切换、如何替换底图、以及 3D 地球等投影玩法。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70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12.1 主题自动切换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`Map` 默认读取文档根元素的 `dark` / `light` class（兼容 next-themes 的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`dark` 与 `light` 两种模式），并监听系统偏好变化，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在 Carto 的浅色（Positron）与深色（Dark Matter）底图间无缝切换。你**无需写任何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切换代码**。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若想强制指定：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theme="dark" center={[-74.006, 40.7128]} zoom={11} 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71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12.2 替换底图：styles 属性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`styles` 接受一个分别针对浅/深主题的样式对象，覆盖默认 Carto 底图：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也可以使用完整的 MapLibre `StyleSpecification` 对象（而非 URL），便于完全程序化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构建样式。注意：一旦显式提供 `styles`，`style` 属性会被忽略。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const myStyles =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light: "https://tiles.openfreemap.org/styles/bright",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dark: "https://tiles.openfreemap.org/styles/liberty",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styles={myStyles} center={[-0.1276, 51.5074]} zoom={15} /&gt;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72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12.3 空白画布 blank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`blank` 用一块透明无瓦片的画布替换街道底图，是数据可视化的理想基底（分级着色图、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世界弧线、点阵图都在此之上绘制自己的图层）：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透明背景会让下方的主题容器透出，因此浅色/深色模式下都自然协调。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blank center={[10, 25]}&gt;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&lt;MapGeoJSON data={WORLD_GEOJSON}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&lt;/Map&gt;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73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12.4 投影与 3D 地球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`projection` 属性控制地图投影。传入 `{ type: "globe" }` 即可切换到 3D 地球视图，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弧线与全球航线在地球上最具表现力：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也可以在用户交互后动态切换投影（需地图样式已加载）：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&lt;Map center={[0, 20]} zoom={1} projection={{ type: "globe" }}&gt;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&lt;MapArc data={globalArcs}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&lt;/Map&gt;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74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12.5 组件外观的 Tailwind 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mapcn 组件的外观完全由 Tailwind 类驱动，因此「换肤」就是改类：把标记的蓝点改成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品牌色，只需换 `bg-primary` → `bg-rose-500`；把弹窗内边距调小，直接在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`className` 上改 `p-3`。没有独立的「主题配置文件」需要维护。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75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12.6 小结：样式优先级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当多个样式来源冲突时，优先级如下：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1. 显式 `style`/`styles` 属性（最高）；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2. `blank` 透明画布；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3. 默认 Carto 浅/深底图（随主题自动）。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图层类的样式（`MapRoute` 的 `paint`、`MapGeoJSON` 的 `fillPaint`）始终叠加在底图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之上，不受底图切换影响。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主题默认按文档 class 与系统偏好自动切换，可用 `theme` 覆盖；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`styles` 分别指定浅/深底图（URL 或 StyleSpecification），会屏蔽 `style`；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`blank` 是透明画布，适合数据可视化；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76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13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性能与最佳实践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地图应用的性能坑往往在使用量上来后才暴露。本章把前文散落的性能要点收敛成一份 可操作的清单，帮你在「功能」与「流畅」之间拿稳平衡。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77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13.1 三种渲染方式的取舍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11247120" cy="168249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经验法则**：点数过千，优先 `MapClusterLayer` 或 `MapGeoJSON` 点图层；只有需要</a:t>
            </a:r>
          </a:p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5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「每个标记都是独特 DOM 组件」时才用 `MapMarker`。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20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292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方式</a:t>
            </a:r>
          </a:p>
        </p:txBody>
      </p:sp>
      <p:sp>
        <p:nvSpPr>
          <p:cNvPr id="8" name="Rectangle 7"/>
          <p:cNvSpPr/>
          <p:nvPr/>
        </p:nvSpPr>
        <p:spPr>
          <a:xfrm>
            <a:off x="326898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1470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渲染机制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8076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2648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适用规模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892540" y="2093976"/>
            <a:ext cx="2811780" cy="4572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38260" y="20939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1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交互粒度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0292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`MapMarker`（DOM）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6898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31470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真实 DOM 节点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12648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数百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892540" y="25511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938260" y="25511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每点独立、富样式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720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0292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`MapGeoJSON` 点图层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26898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31470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WebGL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8076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数千~数万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892540" y="3008376"/>
            <a:ext cx="2811780" cy="457200"/>
          </a:xfrm>
          <a:prstGeom prst="rect">
            <a:avLst/>
          </a:prstGeom>
          <a:solidFill>
            <a:srgbClr val="F4F4F5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38260" y="30083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统一样式、批量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720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0292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`MapClusterLayer`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26898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331470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WebGL + 聚合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076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数千~数十万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892540" y="3465576"/>
            <a:ext cx="2811780" cy="457200"/>
          </a:xfrm>
          <a:prstGeom prst="rect">
            <a:avLst/>
          </a:prstGeom>
          <a:solidFill>
            <a:srgbClr val="FFFFFF"/>
          </a:solidFill>
          <a:ln w="6350">
            <a:solidFill>
              <a:srgbClr val="D0D8E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938260" y="3465576"/>
            <a:ext cx="272034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聚合/单点</a:t>
            </a:r>
          </a:p>
        </p:txBody>
      </p:sp>
      <p:sp>
        <p:nvSpPr>
          <p:cNvPr id="38" name="Rectangle 3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78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13.2 受控模式的代价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受控模式（`viewport` + `onViewportChange`）会在</a:t>
            </a:r>
            <a:r>
              <a:rPr sz="145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每一次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平移、缩放、旋转时触发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回调，频繁 `onViewportChange` 可能带来重渲染压力。建议：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仅在确实需要「地图状态」与「应用状态」同步时启用；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若只想「监听」变化，单独用 `onViewportChange` 而不传 `viewport`，地图仍是非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受控的，回调不会驱动重渲染；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对高频回调做节流（throttle），或只记录最终值。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79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13.3 事件监听必须清理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自定义 `map.on()` 监听要在组件卸载时 `map.off()`（见第 11 章）。未清理的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监听会随组件反复挂载而累积，导致内存泄漏与诡异行为。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80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13.4 图层增删先判定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直接用 `map` 增删图层时，先 `getSource` / `getLayer` 判断存在性再添加，避免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重复添加报错；卸载时移除自己创建的图层与 source。mapcn 的内置图层（Route/Arc/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GeoJSON/Cluster）已自动管理生命周期，无需你清理。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81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13.5 大数据量的取数策略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静态大数据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：优先用 URL 让组件 `fetch`，或内联一次性数据，避免每次渲染重建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大型对象；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动态数据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：用 `useMemo` 缓存 GeoJSON 结构，仅在数据真正变化时更新，减少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`fetch` 调用；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表达式优于循环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：用 MapLibre 表达式（如 `interpolate` / `match`）按字段着色，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而不是为每个要素单独建图层。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82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13.6 容器与尺寸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地图容器</a:t>
            </a: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必须有确定高度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，否则塌陷为 0；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频繁改变容器尺寸时，MapLibre 会自动重排，但应避免在动画帧里反复改尺寸；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移动端注意 `100vh` 在地址栏收起时的抖动，必要时用 `100dvh` 或固定高度。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83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13.7 可访问性与降级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给交互控件加 `aria-label`（mapcn 已为内置按钮加好）；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地图本身对屏幕阅读器不友好，关键数据应同时在列表/表格中以文本形式提供；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地理定位等依赖用户授权的能力，要在被拒绝时优雅降级（见第 4 章 `showLocate`）。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84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13.8 一份检查清单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上线前对照：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点数规模是否选对了渲染方式？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受控模式是否必要？回调是否节流？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所有 `map.on()` 都有对应 `map.off()`？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自定义图层是否在卸载时移除？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大数据是否用 `useMemo` / URL / 表达式优化？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[ ] 容器高度是否确定、移动端是否稳定？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渲染方式按规模取舍：数百用 DOM 标记，数千以上用图层/聚合；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受控模式按需启用，监听变化可用单向 `onViewportChange`；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85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F4F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56032" cy="68580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56032" y="0"/>
            <a:ext cx="91440" cy="6858000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71600"/>
            <a:ext cx="10424160" cy="12801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000" b="1" i="0">
                <a:solidFill>
                  <a:srgbClr val="4F6B8A"/>
                </a:solidFill>
                <a:latin typeface="Microsoft YaHei"/>
                <a:ea typeface="Microsoft YaHei"/>
                <a:cs typeface="Microsoft YaHei"/>
              </a:rPr>
              <a:t>第 14 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468880"/>
            <a:ext cx="10424160" cy="1463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3400" b="1" i="0">
                <a:solidFill>
                  <a:srgbClr val="18181B"/>
                </a:solidFill>
                <a:latin typeface="Microsoft YaHei"/>
                <a:ea typeface="Microsoft YaHei"/>
                <a:cs typeface="Microsoft YaHei"/>
              </a:rPr>
              <a:t>实战：构建一个门店地图应用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4114800"/>
            <a:ext cx="10332720" cy="2194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400"/>
              </a:spcAft>
            </a:pPr>
            <a:r>
              <a:rPr sz="150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从前 13 章走到这里，你已经掌握了 mapcn 的全部核心能力。本章把它们串成一个完整 可运行的「门店地图」：左侧是可筛选的门店列表，右侧是地图，二者通过选中状态双向 联动；地图用聚合呈现全部门店，点击单点弹出详情；并带搜索与主题切换。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86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14.1 数据结构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  <a:buFont typeface="Arial" pitchFamily="34" charset="-1"/>
              <a:buChar char="•"/>
            </a:pPr>
            <a:r>
              <a:rPr sz="130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把若干门店组织成 GeoJSON `FeatureCollection`，便于交给 `MapClusterLayer`：</a:t>
            </a:r>
          </a:p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interface Store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id: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name: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category: string;     // 餐饮 / 零售 / 服务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lng: number;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lat: number;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address: string;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rating: number;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}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87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14.2 主组件骨架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188720"/>
            <a:ext cx="585216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/>
        </p:txBody>
      </p:sp>
      <p:sp>
        <p:nvSpPr>
          <p:cNvPr id="6" name="Rectangle 5"/>
          <p:cNvSpPr/>
          <p:nvPr/>
        </p:nvSpPr>
        <p:spPr>
          <a:xfrm>
            <a:off x="6492240" y="1188720"/>
            <a:ext cx="5257800" cy="5029200"/>
          </a:xfrm>
          <a:prstGeom prst="rect">
            <a:avLst/>
          </a:prstGeom>
          <a:solidFill>
            <a:srgbClr val="EFEFF1"/>
          </a:solidFill>
          <a:ln w="9525">
            <a:solidFill>
              <a:srgbClr val="3F3F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01968" y="1280160"/>
            <a:ext cx="5038344" cy="4846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"use client";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useMemo, useState } from "react";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Map, MapClusterLayer, MapPopup, MapControls } from "@/components/ui/map";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import { Card } from "@/components/ui/card";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export function StoreMap({ stores }: { stores: Store[] }) {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[selected, setSelected] = useState&lt;Store | null&gt;(null);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[query, setQuery] = useState("");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filtered = useMemo(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() =&gt; stores.filter((s) =&gt; s.name.includes(query) || s.category.includes(query)),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[stores, query],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const fc = useMemo(() =&gt; storesToFC(filtered), [filtered]);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return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&lt;div className="grid h-[600px] grid-cols-[320px_1fr] gap-4"&gt;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{/* 左侧列表 */}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&lt;Card className="overflow-auto p-3"&gt;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&lt;input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value={query}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onChange={(e) =&gt; setQuery(e.target.value)}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placeholder="搜索门店…"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className="mb-3 w-full rounded border px-2 py-1 text-sm"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/&gt;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{filtered.map((s) =&gt; (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&lt;button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key={s.id}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onClick={() =&gt; setSelected(s)}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className="block w-full rounded px-2 py-1.5 text-left text-sm hover:bg-accent"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&lt;div className="font-medium"&gt;{s.name}&lt;/div&gt;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            &lt;div className="text-muted-foreground text-xs"&gt;{s.category} · {s.rating}★&lt;/div&gt;</a:t>
            </a:r>
          </a:p>
          <a:p>
            <a:pPr>
              <a:lnSpc>
                <a:spcPct val="95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1F2933"/>
                </a:solidFill>
                <a:latin typeface="Consolas"/>
                <a:ea typeface="Consolas"/>
                <a:cs typeface="Consolas"/>
              </a:rPr>
              <a:t>…（完整代码与说明见教材对应章节）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88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14.3 联动逻辑解析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列表 → 地图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：点击列表项 `setSelected(s)`，地图中对应的 `MapPopup` 在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`selected` 坐标处弹出；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地图 → 列表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：点击聚合中的单点触发 `onPointClick`，用要素 `id` 反查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`stores` 得到完整对象并 `setSelected(...)`，列表可用 `selected` 高亮当前项（此处略去高亮样式）；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搜索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：`query` 过滤 `filtered`，`useMemo` 派生 `fc`，聚合层随之更新——这正符合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第 13 章「大数据用 `useMemo` 缓存」的建议。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89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14.4 还能怎么扩展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这个骨架已经覆盖了真实项目最常见的模式，接下来可自然延伸：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分类筛选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：用 `paint` 表达式为不同 `category` 着色（见第 8 章）；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路由规划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：选中两个门店后，调用 OSRM 画出驾车路线（见第 7 章）；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详情弹窗富化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：把 `MapPopup` 内容换成带图片、评分、按钮的卡片（见第 6 章）；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性能</a:t>
            </a: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：门店过万时，`MapClusterLayer` 的聚合天然扛得住，无需改动结构。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90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14400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914400"/>
            <a:ext cx="12191695" cy="54864"/>
          </a:xfrm>
          <a:prstGeom prst="rect">
            <a:avLst/>
          </a:prstGeom>
          <a:solidFill>
            <a:srgbClr val="4F6B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0"/>
            <a:ext cx="1124712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2400" b="1" i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14.5 收尾：你已经学到了什么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11247120" cy="5029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回顾全书：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1. 第 1–2 章：理解 mapcn 的定位并完成安装；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2. 第 3–4 章：渲染第一张地图、加上控件；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3. 第 5–6 章：标记、弹窗、提示框；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4. 第 7–10 章：路线、弧线、GeoJSON、聚合；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5. 第 11–12 章：深入实例、主题与自定义底图；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6. 第 13 章：性能与最佳实践；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7. 第 14 章：用一个完整案例落地。</a:t>
            </a:r>
          </a:p>
          <a:p>
            <a:pPr marL="29260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1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你现在已经具备用 mapcn 构建生产级地图应用的能力。</a:t>
            </a:r>
          </a:p>
          <a:p>
            <a:pPr marL="566928" indent="-164592">
              <a:lnSpc>
                <a:spcPct val="110000"/>
              </a:lnSpc>
              <a:spcBef>
                <a:spcPts val="0"/>
              </a:spcBef>
              <a:spcAft>
                <a:spcPts val="900"/>
              </a:spcAft>
              <a:buFont typeface="Arial" pitchFamily="34" charset="-1"/>
              <a:buChar char="•"/>
            </a:pPr>
            <a:r>
              <a:rPr sz="1450" b="0" i="0">
                <a:solidFill>
                  <a:srgbClr val="27272B"/>
                </a:solidFill>
                <a:latin typeface="Microsoft YaHei"/>
                <a:ea typeface="Microsoft YaHei"/>
                <a:cs typeface="Microsoft YaHei"/>
              </a:rPr>
              <a:t>（更多要点与完整示例见教材对应章节）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55664"/>
            <a:ext cx="12191695" cy="18288"/>
          </a:xfrm>
          <a:prstGeom prst="rect">
            <a:avLst/>
          </a:prstGeom>
          <a:solidFill>
            <a:srgbClr val="1818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5720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Mapcn 从入门到进阶  ·  教学讲义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58400" y="6492240"/>
            <a:ext cx="1673352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sz="900" b="0" i="0">
                <a:solidFill>
                  <a:srgbClr val="717178"/>
                </a:solidFill>
                <a:latin typeface="Microsoft YaHei"/>
                <a:ea typeface="Microsoft YaHei"/>
                <a:cs typeface="Microsoft YaHei"/>
              </a:rPr>
              <a:t>91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