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  <p:sldId id="390" r:id="rId141"/>
    <p:sldId id="391" r:id="rId142"/>
    <p:sldId id="392" r:id="rId143"/>
    <p:sldId id="393" r:id="rId144"/>
    <p:sldId id="394" r:id="rId145"/>
    <p:sldId id="395" r:id="rId146"/>
    <p:sldId id="396" r:id="rId147"/>
    <p:sldId id="397" r:id="rId148"/>
    <p:sldId id="398" r:id="rId149"/>
    <p:sldId id="399" r:id="rId15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Relationship Id="rId129" Type="http://schemas.openxmlformats.org/officeDocument/2006/relationships/slide" Target="slides/slide123.xml"/><Relationship Id="rId130" Type="http://schemas.openxmlformats.org/officeDocument/2006/relationships/slide" Target="slides/slide124.xml"/><Relationship Id="rId131" Type="http://schemas.openxmlformats.org/officeDocument/2006/relationships/slide" Target="slides/slide125.xml"/><Relationship Id="rId132" Type="http://schemas.openxmlformats.org/officeDocument/2006/relationships/slide" Target="slides/slide126.xml"/><Relationship Id="rId133" Type="http://schemas.openxmlformats.org/officeDocument/2006/relationships/slide" Target="slides/slide127.xml"/><Relationship Id="rId134" Type="http://schemas.openxmlformats.org/officeDocument/2006/relationships/slide" Target="slides/slide128.xml"/><Relationship Id="rId135" Type="http://schemas.openxmlformats.org/officeDocument/2006/relationships/slide" Target="slides/slide129.xml"/><Relationship Id="rId136" Type="http://schemas.openxmlformats.org/officeDocument/2006/relationships/slide" Target="slides/slide130.xml"/><Relationship Id="rId137" Type="http://schemas.openxmlformats.org/officeDocument/2006/relationships/slide" Target="slides/slide131.xml"/><Relationship Id="rId138" Type="http://schemas.openxmlformats.org/officeDocument/2006/relationships/slide" Target="slides/slide132.xml"/><Relationship Id="rId139" Type="http://schemas.openxmlformats.org/officeDocument/2006/relationships/slide" Target="slides/slide133.xml"/><Relationship Id="rId140" Type="http://schemas.openxmlformats.org/officeDocument/2006/relationships/slide" Target="slides/slide134.xml"/><Relationship Id="rId141" Type="http://schemas.openxmlformats.org/officeDocument/2006/relationships/slide" Target="slides/slide135.xml"/><Relationship Id="rId142" Type="http://schemas.openxmlformats.org/officeDocument/2006/relationships/slide" Target="slides/slide136.xml"/><Relationship Id="rId143" Type="http://schemas.openxmlformats.org/officeDocument/2006/relationships/slide" Target="slides/slide137.xml"/><Relationship Id="rId144" Type="http://schemas.openxmlformats.org/officeDocument/2006/relationships/slide" Target="slides/slide138.xml"/><Relationship Id="rId145" Type="http://schemas.openxmlformats.org/officeDocument/2006/relationships/slide" Target="slides/slide139.xml"/><Relationship Id="rId146" Type="http://schemas.openxmlformats.org/officeDocument/2006/relationships/slide" Target="slides/slide140.xml"/><Relationship Id="rId147" Type="http://schemas.openxmlformats.org/officeDocument/2006/relationships/slide" Target="slides/slide141.xml"/><Relationship Id="rId148" Type="http://schemas.openxmlformats.org/officeDocument/2006/relationships/slide" Target="slides/slide142.xml"/><Relationship Id="rId149" Type="http://schemas.openxmlformats.org/officeDocument/2006/relationships/slide" Target="slides/slide143.xml"/><Relationship Id="rId150" Type="http://schemas.openxmlformats.org/officeDocument/2006/relationships/slide" Target="slides/slide14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78892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828800"/>
            <a:ext cx="1069848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46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DuckDB 数据库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46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从入门到进阶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97180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0" i="0">
                <a:solidFill>
                  <a:srgbClr val="CFDEEF"/>
                </a:solidFill>
                <a:latin typeface="Microsoft YaHei"/>
                <a:ea typeface="Microsoft YaHei"/>
                <a:cs typeface="Microsoft YaHei"/>
              </a:rPr>
              <a:t>教学讲义  ·  基于官方文档 v1.5.5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585216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B9CCE2"/>
                </a:solidFill>
                <a:latin typeface="Microsoft YaHei"/>
                <a:ea typeface="Microsoft YaHei"/>
                <a:cs typeface="Microsoft YaHei"/>
              </a:rPr>
              <a:t>面向数据库初学者与工程实践者的系统教程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编制日期：2026-08-02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课程大纲（1/2）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80160"/>
            <a:ext cx="1124712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第一部分  基础入门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45919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第1章 DuckDB 概述与核心思想　第2章 安装、编译与连接　第3章 SQL 基础：数据类型与方言　第4章 SQL 基础：表的定义与数据写入　第5章 SQL 基础：查询语言　第6章 SQL 进阶：函数与表达式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212848"/>
            <a:ext cx="1124712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第二部分  数据工程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78608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第7章 数据导入：文件直读　第8章 数据导出与持久化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3145536"/>
            <a:ext cx="1124712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第三部分  客户端与生态集成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511296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第9章 Python 客户端深入　第10章 其他客户端　第11章 与外部数据库集成　第12章 云存储与远程数据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78224"/>
            <a:ext cx="1124712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第四部分  扩展机制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443984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第13章 扩展体系　第14章 关键扩展详解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课程大纲（2/2）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80160"/>
            <a:ext cx="1124712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第五部分  性能与运维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45919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第15章 配置与性能调优　第16章 运维手册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212848"/>
            <a:ext cx="1124712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第六部分  原理剖析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78608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第17章 DuckDB 内部原理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3145536"/>
            <a:ext cx="1124712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第七部分  实战与总结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511296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第18章 应用场景实践　第19章 总结与展望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PART 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651760"/>
            <a:ext cx="2011680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1560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基础入门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57600"/>
            <a:ext cx="10332720" cy="2487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1 章  第 1 章 DuckDB 概述与核心思想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2 章  第2章 安装、编译与连接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3 章  第3章 SQL 基础：数据类型与方言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4 章  第 4 章 SQL 基础：表的定义与数据写入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5 章  第 5 章 SQL 基础：查询语言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6 章  第 6 章 SQL 进阶：函数与表达式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第 1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 1 章 DuckDB 概述与核心思想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数据库管理系统（DBMS）种类繁多，却不存在一种能包打天下的方案——Stonebraker 等人早已指出"one-size-fits-all"在数据库领域并不成立，每一款系统都在特定取舍中找寻自己的生态位。DuckDB 同样如此：它无意取代事务型主库，而是把分…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1.1 什么是 DuckDB：进程内（in-process）分析型数据库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是一个关系型（table-oriented）、以表为中心（table-oriented）的数据库，使用 SQL 作为查询语言。它的两条核心标签，一是进程内（in-pr…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"进程内"意味着 DuckDB 没有独立的服务器进程（server process）。引擎被直接编译进宿主程序，与调用方运行在同一地址空间内。这与 PostgreSQL、MySQL…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"分析型"意味着它的优化目标不是高频短小的事务（OLTP，如每秒数万次单行读写），而是相对长时、复杂、扫描大块数据的查询——整表聚合、多张大表 join、窗口函数分析等。文档将其负…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把两条标签合起来，DuckDB 的本质便清晰了：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一个跑在你程序里、为分析而生的列存数据库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。它最常见的形态是单文件数据库（扩展名 `.duckdb` / `.db` / `.…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下面用命令行（CLI）启动并完成第一条查询：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进入 CLI 后执行：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这条查询不经过任何网络往返，引擎就在当前进程内解析、向量化执行并返回结果。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# 安装 DuckDB（Python 包附带 CLI，或下载官方二进制）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python -m pip install duckdb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# 进入交互式 CLI，打开或创建单文件数据库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duckdb my_first.duckdb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1.2 设计哲学与适用场景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官网用一组关键词归纳其设计取向：Simple（简单）、Portable（可移植）、Feature-Rich（功能完备）、Fast（快）、Extensible（可扩展）…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简单与嵌入式体验。** DuckDB 借用了 SQLite 最成功的两点——安装简单、进程内运行——但后来通过 Quack 协议把能力延伸到进程外。它无需安装、更新或维护任何 DB…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可移植与"无服务器"。** 由于零依赖，DuckDB 可编译到 Linux、macOS、Windows 以及 x86、ARM 架构，从资源受限的边缘设备一路部署到数百核、数 TB 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快与面向分析。** DuckDB 针对 OLAP 负载设计：这类负载要在每个被处理的值上尽量少花 CPU 周期，手段是向量化（vectorized）或即时编译（JIT）执行引擎。D…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功能完备与可扩展。** 进程内的便利并未以能力缩水为代价。DuckDB 支持复杂的 SQL 查询——庞大的函数库、窗口函数、CTE、各类 join 一应俱全；通过自研、面向批处理的…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适用场景由此自然浮现：本地数据分析与探索、作为 Pandas / Arrow / Polars 等数据科学生态的查询引擎、把 Parquet / CSV 直接当库来查、笔记本（no…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1.3 与 SQLite、ClickHouse、PostgreSQL 等系统的定位对比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11247120" cy="20665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理解 DuckDB 最直观的办法，是把它放进软件谱系里看。下面四个系统常被并列提及，各自的取舍却截然不同。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SQLite 是地球上部署最广的 DBMS，DuckDB 直接继承了它"简单、进程内"的基因，但 SQLite 是行存、为事务（OLTP）优化；DuckDB 把同样的嵌入范式搬到了…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PostgreSQL 是经典客户端—服务器数据库，DuckDB 甚至直接复用了 PostgreSQL 的 SQL 解析器（libpg_query）。但两者定位不同：PostgreS…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478024"/>
            <a:ext cx="2249424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24780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</a:t>
            </a:r>
          </a:p>
        </p:txBody>
      </p:sp>
      <p:sp>
        <p:nvSpPr>
          <p:cNvPr id="8" name="Rectangle 7"/>
          <p:cNvSpPr/>
          <p:nvPr/>
        </p:nvSpPr>
        <p:spPr>
          <a:xfrm>
            <a:off x="2706624" y="2478024"/>
            <a:ext cx="2249424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752344" y="24780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部署形态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56048" y="2478024"/>
            <a:ext cx="2249424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01768" y="24780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存储模型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205472" y="2478024"/>
            <a:ext cx="2249424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251192" y="24780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主攻负载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454896" y="2478024"/>
            <a:ext cx="2249424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500616" y="24780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多进程写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2935224"/>
            <a:ext cx="2249424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29352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SQLite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06624" y="2935224"/>
            <a:ext cx="2249424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752344" y="29352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进程内（in-process）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56048" y="2935224"/>
            <a:ext cx="2249424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01768" y="29352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行式（row-oriented）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5472" y="2935224"/>
            <a:ext cx="2249424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251192" y="29352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OLTP（事务）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454896" y="2935224"/>
            <a:ext cx="2249424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500616" y="29352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单写者，多进程可读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3392424"/>
            <a:ext cx="2249424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" y="33924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706624" y="3392424"/>
            <a:ext cx="2249424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752344" y="33924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进程内（in-process）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956048" y="3392424"/>
            <a:ext cx="2249424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01768" y="33924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列式（columnar）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205472" y="3392424"/>
            <a:ext cx="2249424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251192" y="33924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OLAP（分析）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454896" y="3392424"/>
            <a:ext cx="2249424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00616" y="33924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单进程内多写线程；多进程写经 Quack / DuckLake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3849624"/>
            <a:ext cx="2249424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02920" y="38496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PostgreSQL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706624" y="3849624"/>
            <a:ext cx="2249424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752344" y="38496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客户端—服务器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956048" y="3849624"/>
            <a:ext cx="2249424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001768" y="38496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行式（row-oriented）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205472" y="3849624"/>
            <a:ext cx="2249424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251192" y="38496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OLTP 为主</a:t>
            </a:r>
          </a:p>
        </p:txBody>
      </p:sp>
      <p:sp>
        <p:nvSpPr>
          <p:cNvPr id="44" name="Rectangle 43"/>
          <p:cNvSpPr/>
          <p:nvPr/>
        </p:nvSpPr>
        <p:spPr>
          <a:xfrm>
            <a:off x="9454896" y="3849624"/>
            <a:ext cx="2249424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500616" y="38496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多客户端并发写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7200" y="4306824"/>
            <a:ext cx="2249424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02920" y="43068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ClickHouse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706624" y="4306824"/>
            <a:ext cx="2249424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2752344" y="43068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客户端—服务器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956048" y="4306824"/>
            <a:ext cx="2249424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001768" y="43068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列式（columnar）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205472" y="4306824"/>
            <a:ext cx="2249424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251192" y="43068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OLAP（分析）</a:t>
            </a:r>
          </a:p>
        </p:txBody>
      </p:sp>
      <p:sp>
        <p:nvSpPr>
          <p:cNvPr id="54" name="Rectangle 53"/>
          <p:cNvSpPr/>
          <p:nvPr/>
        </p:nvSpPr>
        <p:spPr>
          <a:xfrm>
            <a:off x="9454896" y="4306824"/>
            <a:ext cx="2249424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9500616" y="43068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服务端分布式写</a:t>
            </a:r>
          </a:p>
        </p:txBody>
      </p:sp>
      <p:sp>
        <p:nvSpPr>
          <p:cNvPr id="56" name="Rectangle 5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1.4 列式存储与向量化执行的直观理解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有四项技术支柱：列式存储（columnar storage）、向量化执行（vectorized execution）、轻量压缩（lightweight compres…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列存 vs 行存。** 想象一张 100 万行、含 `id / name / age / city` 四列的表。行存（如 SQLite、PostgreSQL）把每一行的四个字段紧挨…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向量化执行。** 传统 Volcano / Iterator 模型里，每个算子实现 `next()`，一次吐一行，逐行穿过整棵算子树；这带来频繁的虚函数调用、糟糕的分支预测与可怜的…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批处理带来三重收益：① 解释与虚调用的开销被摊薄到 2048 行上；② 对整批数据做紧凑循环，利于 CPU 流水线与 SIMD 指令；③ 支持"压缩执行"——部分向量格式（如 Di…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用一个形象的比喻：Volcano 模型像流水线工人一次只递给你一颗螺丝；向量化模型则把 2048 颗螺丝装进一个料盒一次性递过来，你用机械臂批量拧紧——单位成本被剧烈摊薄。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1.5 本书路线图与阅读建议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本书以 DuckDB v1.5.5 为版本基线，共 19 章，分为七大部分：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1. </a:t>
            </a: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基础入门</a:t>
            </a: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：安装与 CLI、SQL 基础、数据类型、单文件与内存数据库。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2. </a:t>
            </a: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数据工程</a:t>
            </a: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：CSV / Parquet / JSON 等文件格式的读写，外部数据源与云存储，与其他数据库的集成。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3. </a:t>
            </a: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客户端与生态集成</a:t>
            </a: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：Python、R、Arrow、Pandas、JDBC / ODBC 等。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4. </a:t>
            </a: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扩展机制</a:t>
            </a: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：核心扩展与社区扩展、自定义函数与扩展开发。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5. </a:t>
            </a: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性能与运维</a:t>
            </a: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：并行与超内存、索引与压缩、性能剖析（`EXPLAIN` / `EXPLAIN ANALYZE`）、故障排查。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6. </a:t>
            </a: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原理剖析</a:t>
            </a: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：查询流水线、向量化引擎、存储格式、MVCC 与并发。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7. </a:t>
            </a: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实战与总结</a:t>
            </a: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：综合案例与最佳实践。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阅读建议随背景而异：初次接触分析型数据库的读者，请按顺序通读前两部分，把"列存 + 向量化"的直觉打牢；已有 SQL 经验、只想用 DuckDB 做数据处理的，可直接跳到数据工程与…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1.6 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本章给出了 DuckDB 的清晰轮廓：它是一个</a:t>
            </a: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进程内、面向分析（OLAP）的列式数据库</a:t>
            </a: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，无独立服务进程，常见形态为单文件或纯内存。它的便利性继承自 SQLite 的"嵌入式…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四条技术支柱中，本章用直觉讲清了</a:t>
            </a: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列式存储</a:t>
            </a: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（按列连续存放，分析查询只读所需列、压缩率更高）与</a:t>
            </a: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向量化执行</a:t>
            </a: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（以 2048 行为一批的推送式批处理，摊薄调用开销、利好 SI…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第 2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第2章 安装、编译与连接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能在笔记本上秒开、在服务器里随取随用，根子在于它回避了传统数据库的"服务进程"范式。本章从获取这个引擎开始，依次讲清三件事：怎么把它装上、怎么从源码自己编译、以及装好之后怎样建立起第一条连接并用第一行查询验证一切正常。贯穿其中的主线是 DuckD…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2.1 安装方式总览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对绝大多数读者而言，预编译的二进制文件已经足够，无需触碰编译器。DuckDB 为常见平台都准备好了开箱即用的发行物。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最轻量的入口是官方安装脚本。在 Linux 与 macOS 上，一条命令即可把最新稳定版的 CLI 装到 `~/.duckdb/cli/latest/duckdb`：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装完后记得把可执行文件所在的目录加入 PATH，否则每次都得敲全路径：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这个脚本支持版本回退——通过环境变量 `DUCKDB_VERSION` 可以指定任意历史发布版（最早可回溯到 v1.0.0）：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Windows 用户有一条尚处 beta 阶段的 PowerShell 安装命令：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习惯包管理器的读者还有另一条路。macOS 上可用 Homebrew，Linux 上则可走 apt 或 yum 系发行渠道；Docker 用户直接拉取官方镜像 `duckdb/du…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若想在容器里使用 DuckDB UI，需额外加上 `--net host` 参数——它会转发容器的所有端口，故仅在受信任的环境这样配置。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语言客户端走的是另一条分发通道：Python 用 `pip install duckdb`（要求 Python ≥ 3.9），R、Java、Node 等各自经由本语言的包管理器。需…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无论哪种途径，DuckDB 落地的形态是一致的：一个无独立服务进程的嵌入式（embedded）分析引擎，数据库就是单个文件，扩展名任取（`.duckdb`、`.db`、`.ddb`…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curl https://install.duckdb.org | sh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2.2 从源码构建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当预编译产物无法满足需求时——比如要在树莓派这类实验性平台上运行、要构建某个尚未合并的 Pull Request、或需要启用特定扩展——就得自己动手编译。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构建系统建立在 CMake 之上，要求一台装有 C++11 兼容编译器的机器（GCC、Apple-Clang 或 MSVC 均可），并强烈建议搭配 Ninja 作为构建后端以获得自…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的顶层 Makefile 封装了常用目标：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`GEN=ninja make` 这个前缀在后面几乎随处可见，它告诉构建系统放弃默认的串行 make、改用 Ninja。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三个主流平台在命令上略有分歧。Linux 发行版差异明显：Ubuntu/Debian 用 apt 装 `git g++ cmake ninja-build libssl-dev l…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编译产物统一落在 `build/release/duckdb`（Windows 下为 `duckdb.exe`）。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自带扩展是源码构建最自然的理由。用 `BUILD_EXTENSIONS` 列出需要的扩展，分号分隔：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若想连 Python 绑定一起编出来，加上 `BUILD_PYTHON=1` 即可（`make debug` 也适用）。httpfs 扩展在 Linux 上常因缺 OpenSSL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反复编译时，ccache 能显著缩短周转。在 macOS 上：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make                 # 等价于 make release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make release         # 发布版：去断言与调试符号，性能最优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make relassert       # 保留 D_ASSERT 与调试符号，比 debug 快很多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make debug           # 全调试信息，二进制偏慢，需预留 ≥25 GB 磁盘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GEN=ninja make       # 改用 Ninja 后端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BUILD_BENCHMARK=1 make   # 一并编译基准测试套件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2.3 CLI 客户端详解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CLI 是初学者与 DuckDB 打交道最直接的界面，它本质上是一个单一、无依赖的可执行文件，交互方式脱胎于 SQLite 的命令行 shell，但 SQL 语法遵循 Postgr…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最基本的启动方式是不带任何参数：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此时打开的是一块临时内存数据库（transient in-memory database），进程退出数据即失。与之相对，把文件路径一并给出便得到持久库文件（persistent d…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文件路径不存在则新建，存在则打开——这正是单文件存储格式带来的便利。两类数据库都支持溢出到磁盘（spilling to disk）以承载超内存的工作负载，区别只在数据是否随进程结束…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CLI 的灵魂在点命令（dot commands）上——它们以小数点开头，单行输入、结尾无需分号。下表列出本章最常用的一组：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`.mode` 支持十余种格式，默认 `duckbox` 功能最丰富；脚本里若想要机器友好输出，常用 `csv` 或 `json`。点命令支持前缀简写（如 `.mo ma` 等价于…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把 DuckDB 当作流水线的一环时，非交互用法更顺手。把 SQL 文件喂给标准输入：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也可一行内直接执行查询：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需要隔离不可信脚本的场景，安全模式（Safe Mode）派得上用场。启动时加 `-safe` 参数，或在会话里敲 `.safe_mode`，都会禁用 `.cd`、`.import`…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duckdb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2.4 连接模型概述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11247120" cy="20665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"连接"在 DuckDB 语境下远比传统数据库轻。它的内核是进程内（in-process / 嵌入式）架构：数据库引擎直接运行在调用方进程之内，没有独立常驻的服务进程，也没有连接池…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这种差异带来一组可量化的取舍：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在进程内模型下，DuckDB 用 MVCC（多版本并发控制，Multi-Version Concurrency Control）配合乐观并发控制（optimistic concur…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478024"/>
            <a:ext cx="3749040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24780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维度</a:t>
            </a:r>
          </a:p>
        </p:txBody>
      </p:sp>
      <p:sp>
        <p:nvSpPr>
          <p:cNvPr id="8" name="Rectangle 7"/>
          <p:cNvSpPr/>
          <p:nvPr/>
        </p:nvSpPr>
        <p:spPr>
          <a:xfrm>
            <a:off x="4206240" y="2478024"/>
            <a:ext cx="3749040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51960" y="24780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进程内（in-process）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7955280" y="2478024"/>
            <a:ext cx="3749040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0" y="24780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客户端—服务器（client-server）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935224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2920" y="29352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网络开销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06240" y="2935224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51960" y="29352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零，数据就在本地内存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955280" y="2935224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01000" y="29352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每次往返走网络协议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3392424"/>
            <a:ext cx="3749040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02920" y="33924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写入模型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06240" y="3392424"/>
            <a:ext cx="3749040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251960" y="33924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单进程读写 + 多写线程（MVCC + 乐观并发）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955280" y="3392424"/>
            <a:ext cx="3749040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001000" y="33924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独立服务端协调多客户端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3849624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02920" y="38496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多进程并发写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206240" y="3849624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251960" y="38496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原生不支持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955280" y="3849624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001000" y="38496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服务端天然支持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4306824"/>
            <a:ext cx="3749040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2920" y="43068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部署形态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206240" y="4306824"/>
            <a:ext cx="3749040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251960" y="43068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库文件随应用分发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955280" y="4306824"/>
            <a:ext cx="3749040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001000" y="43068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需单独运维服务进程</a:t>
            </a:r>
          </a:p>
        </p:txBody>
      </p:sp>
      <p:sp>
        <p:nvSpPr>
          <p:cNvPr id="36" name="Rectangle 3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2.5 第一条查询与安装验证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装好之后，最该做的就是用一行查询确认一切就绪。两条路径都只需几秒钟。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CLI 路径下，直接在交互界面里执行：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或者非交互地一次性验证版本：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`version()` 会如实回显当前引擎版本，借此可确认装的是不是预期的 v1.5.5。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Python 路径同样直白。确认 `pip install duckdb` 成功之后：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`duckdb.sql()` 返回的是名为 Relation 的"符号化表示"，惰性求值——直到调用 `fetchall()` 取数时才真正执行。若想指向磁盘库而非内存，把连接显式…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能稳定打印出结果，便说明二进制、客户端库与运行环境三者已对齐，可以进入后续的正式学习。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'Hello, DuckDB!' AS greeting;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2.6 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本章把 DuckDB 的安装、编译与连接三条线索收拢起来，几个真正值得带走的要点是：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预编译二进制覆盖绝大多数场景，官方脚本、包管理器与 Docker 镜像三者择一即可；语言客户端走各自的包管理器，CLI 只适合交互、不宜嵌入。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源码构建建立在 CMake + C++11 之上，Ninja 是推荐的并行后端；`BUILD_EXTENSIONS` 与 `BUILD_PYTHON=1` 是启用扩展和 Pytho…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CLI 的能力集中在点命令上，`.help`、`.mode`、`.tables`、`.schema`、`.import`、`.read`、`.timer` 最常用；安全模式与 1.…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连接的本质是进程内（in-process）嵌入式架构——零网络、单文件、无服务进程；多进程并发写需借助 Quack（beta）或 DuckLake。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验证安装不必复杂：CLI 的 `version()` 与 Python 的 `duckdb.sql(...).fetchall()` 各一行足矣。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第 3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第3章 SQL 基础：数据类型与方言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对任何一门数据库系统而言，类型系统（type system）都是地基。DuckDB 作为一款进程内（in-process）、面向分析型负载（OLAP）的列式（columnar）数据库，其类型体系在 PostgreSQL 之上做了大量对数据分析与 DataFra…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3.1 数值类型与布尔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提供从 1 字节到 16 字节的定宽有符号整数，以及完整的无符号家族。常见用法中，`INTEGER` 在取值范围、存储与性能之间最为均衡，`SMALLINT` 仅在磁…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无符号家族以 `U` 前缀命名：`UTINYINT`、`USMALLINT`、`UINTEGER`、`UBIGINT`、`UHUGEINT`。当数值超出 `HUGEINT` 上限时…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别名陷阱是本章最需要警惕之处。** 有符号别名中的数字含义并不统一：`INT1`/`INT2`/`INT4` 的数字表示字节数（bytes），而 `INT16`/`INT32`/`…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`DECIMAL(WIDTH, SCALE)`（别名 `NUMERIC`）表示精确定点小数，`WIDTH` 为总位数，`SCALE` 为小数位数。这里有三点与 PostgreSQL…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裸 `DECIMAL` 并非无约束类型，而是固定绑定到 `DECIMAL(18, 3)`；`DECIMAL()` 同样如此。只给 `WIDTH` 时 `SCALE` 默认 0（即 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`WIDTH` ∈ [1, 38]，`SCALE` ∈ [0, 38] 且 `SCALE ≤ WIDTH`，越界时绑定器（binder）直接报错而非截断。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除法产生近似浮点结果，而加、减、乘则返回能容纳精确结果的定点类型。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内部的存储宽度随 `WIDTH` 变化：1–4 位用 `INT16`，5–9 位用 `INT32`，10–18 位用 `INT64`，19–38 位用 `INT128`。由此带来一…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`FLOAT`（别名 `FLOAT4`、`REAL`）为单精度 4 字节，`DOUBLE`（别名 `FLOAT8`）为双精度 8 字节，通常遵循 IEEE 754。特殊值 `Inf…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typeof(1::INT8)  AS int8,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   typeof(1::UINT8) AS uint8;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BIGINT | UTINYINT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3.2 字符串、BLOB 与日期时间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`VARCHAR`（别名 `CHAR`、`BPCHAR`、`TEXT`、`STRING`）是 DuckDB 唯一的字符串类型，内部以 UTF-8 编码，原生支持 Unicode。值…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`BLOB`（别名 `BYTEA`、`BINARY`、`VARBINARY`）存放任意二进制数据，含义对数据库透明，最大约 4 GB。对于大对象，通常建议存于文件系统、库内只保留路…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的日期时间类型相当丰富：`DATE` 为日历日期，`TIME`/`TIME WITH TIME ZONE` 表示一天中的时间，`TIMESTAMP` 系列包含朴素时间…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理解 `TIMESTAMPTZ` 是关键。它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并不存储时区本身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，而是存储"自 Unix 纪元 1970-01-01 00:00:00+00 以来的非闰微秒数（INT64）"，…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`DATE` 与 `TIMESTAMP` 都支持 `epoch`、`infinity`、`-infinity` 等特殊值。`TIMESTAMP_NS WITH TIME ZONE`…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对字符串、`LIST` 等采用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从 1 开始（1-based）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的索引规则，唯独 `JSON` 对象沿用 PostgreSQL 习惯使用 0-based 索引。这…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3.2.1 字符串与二进制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3.2.2 日期时间家族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3.2.3 1-based 索引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CREATE TABLE strings (val VARCHAR CHECK (length(val) &lt;= 10));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3.3 嵌套与复杂类型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允许嵌套类型（nested type）任意深度嵌套，只要遵守各自的类型规则。理解每一种嵌套类型的语义边界，是写出正确且高效查询的前提。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`LIST` 是变长、同类型的有序序列，每行长度可以不同，这正是多数情形下需要的"数组"。`ARRAY` 则相反，是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定长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、同类型的序列，所有行长度与类型必须一致，适合存放词…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`STRUCT` 是命名值字典，键为字符串、各值类型可不同，且每一行的键必须相同（键是 schema 的一部分），类似 PG 的 `ROW`。`MAP` 是键值字典，键同类型、值同…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`UNION` 是标签联合（tagged union），可持有多个候选项类型之一，并始终携带"tag"标识当前成员；由于不能无损地隐式转回成员类型，取值须用 `union_extr…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`GEOMETRY` 几何类型自 DuckDB v1.5 起成为内置类型（此前属于 `spatial` 扩展）；多数收益（存储优化、统计）需 storage version v1.…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一个隐蔽的工程风险是：对嵌套类型列执行 `UPDATE` 时，DuckDB 实际上执行的是"先 DELETE 再 INSERT"。若表上建有 ART 索引（显式索引或主键/唯一约束…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[1, 2, 3];            -- LIST，每行长度可不同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[3, 2, 1]::INTEGER[3]; -- ARRAY，定长 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3.4 类型转换与 NULL 三态逻辑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提供 `CAST(expr AS type)` 与 `expr::type` 两种等价的显式转换写法。`TRY_CAST` 则在转换失败（如溢出）时不报错而返回 `N…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隐式转换只在"不会失败"的组合间自动发生（如 `INTEGER`→`DOUBLE` 可行，反向不可）；可用 `can_cast_implicitly(source, target)…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SQL 中 `NULL` 表示"未知"，任何与 `NULL` 的比较——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包括 `NULL = NULL`——结果都是 `NULL`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，而非 `true`。这正是三态逻辑的核心…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聚合函数大多忽略 `NULL`（`min`/`max` 等），但 `first`、`last`、`list`、`array_agg` 不忽略，可用 `FILTER` 子句排除。输入…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自 v0.10.0 起，DuckDB 不再允许向 `VARCHAR` 的任意隐式转换——早期版本中任何类型在绑定期都能隐式转为 `VARCHAR`，这一行为已被移除（可用 `old…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3.4.1 显式转换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3.4.2 NULL 三态逻辑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3.4.3 隐式转换的收紧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CAST(999 AS TINYINT);      -- Conversion Error: value out of range for INT8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TRY_CAST(999 AS TINYINT);  -- NULL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3.5 友好 SQL 与方言特性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最讨数据分析者喜欢的，是大量为降低书写负担而设计的语法糖，其中部分（如 `GROUP BY ALL`）由 DuckDB 首创后被其他系统效仿。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类型推断（type inference）贯穿其中。例如省略 `SELECT` 直接以 `FROM` 开头即等价于 `SELECT *`，配合 `GROUP BY ALL` 可让分组…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前缀别名（prefix alias）用 `x: 42` 代替 `42 AS x`，读起来更贴近"变量赋值"的直觉；尾逗号（trailing comma）在列列表、`LIST` 构造…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此外，列别名可在 `WHERE`/`GROUP BY`/`HAVING` 中直接引用，`COLUMNS()` 表达式可配合正则批量处理多列，可复用列别名（lateral colum…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FROM tbl;                                   -- FROM-first，等价于 SELECT *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t GROUP BY ALL;               -- 自动推断分组列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x: 42, y: 'hello';                   -- 前缀别名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a, b EXCLUDE (c) FROM t;             -- 排除列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3.6 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本章梳理了 DuckDB 类型系统与方言的关键事实，几条真正值得牢记的要点如下：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别名陷阱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：`INT8` 是 8 字节（= `BIGINT`），`UINT8` 是 8 位（= `UTINYINT`），混用会酿成大错；无符号别名 `UINTn` 的数字表示…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DECIMAL 默认 (18,3)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：裸 `DECIMAL` 不是无约束类型，`WIDTH`/`SCALE` 越界直接报错；`WIDTH &gt; 19` 走 `INT128` 性…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TIMESTAMPTZ 不存时区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：它只存纪元微秒，显示与算术依赖配置时区；不存在 `TIMESTAMP_NS WITH TIME ZONE`，纳秒+UTC 会被降级。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LIST 与 ARRAY 语义相反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：DuckDB 的 `LIST` 变长、`ARRAY` 定长，恰好与 PostgreSQL 相反。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NULL 三态逻辑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：`NULL = NULL` 的结果是 `NULL`，判等须用 `IS NULL` / `IS NOT DISTINCT FROM`；自 v0.10.0 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嵌套类型 UPDATE 实为 DELETE+INSERT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：带 ART 索引/主键/唯一约束时需警惕意外冲突。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友好 SQL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：自动类型推断、`FROM`-first、`GROUP BY ALL`、前缀别名等语法糖，是 DuckDB 提升分析效率的利器。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下一章将从这些基础类型出发，进入表的创建、约束与模式的实践。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第 4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 4 章 SQL 基础：表的定义与数据写入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数据库的价值，始于你亲手建出第一张表、并往里写入第一批数据。前三章铺垫了 DuckDB 的定位与执行模型，本章正式落地到 SQL 的 DDL（数据定义语言，Data Definition Language）与 DML（数据操纵语言，Data Manipulat…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4.1 CREATE TABLE 与约束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`CREATE TABLE` 是一切的起点。最朴素的建表只声明列名与类型：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主键（PRIMARY KEY）既可写在列上，也可声明复合主键：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其余约束——`NOT NULL` 与 `DEFAULT`、`CHECK`、`UNIQUE`、`FOREIGN KEY`——同处建表语句之中：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`CHECK` 表达行级条件；给它命名能方便日后排查：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`FOREIGN KEY` 引用另一表的主键或唯一列，用于维护引用完整性：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两处限制须牢记：外键不支持级联删除 `ON DELETE CASCADE`，也不支持自引用（self-referencing）——向一张引用自身的表插入会触发 "Violates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建表还有两个常用变体：`CREATE OR REPLACE` 等价于先 `DROP` 再 `CREATE`；`IF NOT EXISTS` 在表已存在时安静跳过：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`CREATE TABLE` 还可接受 `TEMP` / `TEMPORARY` 修饰符以创建会话级临时表，其生命周期与细节留待 4.2 展开。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CTAS（`CREATE TABLE ... AS SELECT`，由查询建表）是把查询结果直接物化为新表的捷径：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CREATE TABLE t1 (i INTEGER, j INTEGER);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4.2 临时表、生成列与默认值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临时表（temporary table）用 `CREATE TEMP` / `CREATE TEMPORARY` 创建，生命周期与会话绑定——仅创建它的连接可见，连接关闭即自动删除…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临时表位于 `temp.main` schema，其命名可与普通表冲突；冲突时临时表优先被解析，若要引用同名普通表需用全限定名，如 `memory.main.t1`。它默认驻留内存…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生成列（generated column）由表达式在引用时计算，省去手动维护派生值的麻烦：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生成列有两种语义：`VIRTUAL`（不落盘，每次引用时计算）与 `STORED`（落盘，依赖列变化时重算）。DuckDB 当前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仅支持 `VIRTUAL`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，且为缺省选项，类…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默认值（DEFAULT）配合 `NOT NULL` 给出稳妥的初始值：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插入时若省略该列，便取 `DEFAULT`；也可显式写 `DEFAULT` 关键字：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CREATE TEMP TABLE session_cache (k VARCHAR, v DOUBLE);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4.3 INSERT / INSERT INTO SELECT / 批量写入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最基础的插入以 `VALUES` 列出元组，支持一次多行：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把一张表（或查询结果）整批写入另一张表，靠 `INSERT INTO ... SELECT`——这是批量写入的主路径：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列匹配默认按位置（BY POSITION），也可显式指定目标列。DuckDB 还提供 `BY NAME`，按列名而非位置匹配，缺失列填默认值，列名拼错则直接报错：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冲突处理（`ON CONFLICT`）让插入在遇到主键或唯一约束冲突时有确定行为。`DO NOTHING` 静默跳过，`INSERT OR IGNORE` 是其简写：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`DO UPDATE` 实现 upsert（冲突时更新既有行），`EXCLUDED` 虚拟表指代待插入的元组：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省略冲突目标时针对主键；当存在多个唯一约束且用 `DO UPDATE` 时，必须显式写出冲突目标。一个隐蔽陷阱：走 `DO UPDATE` 时，DuckDB 内部先把未受影响列置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插入亦可 `RETURNING` 回传写入的行，特别适合自增主键或生成列的取值确认：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INSERT INTO tbl VALUES (1), (2), (3);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INSERT INTO tbl (i) VALUES (1), (2), (3);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4.4 UPDATE / DELETE / MERGE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`UPDATE` 更新既有行，条件经 `WHERE` 圈定：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批量更新可借助 `FROM` 子句或子查询连表，通常比逐行子查询更快：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同一张表自我更新时要用不同别名区分：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`DELETE` 删除行，可带 `WHERE` 亦可清空整表（`TRUNCATE` 即 `DELETE FROM` 无 `WHERE` 的别名）：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这里有一个与 PostgreSQL 不同的关键事实：`DELETE` 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只标记删除（marked as deleted）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，并不立即回收物理空间；空间要等 `CHECKPOIN…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`MERGE INTO` 把"匹配则更新、不匹配则插入"合并进单条语句，特别适合目标表没有主键约束时的 upsert：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`WHEN MATCHED` 可细化到 `UPDATE SET salary = upserts.salary` 或 `DELETE`；`WHEN NOT MATCHED BY S…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UPDATE tbl SET i = 0 WHERE i IS NULL;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UPDATE tbl SET i = 1, j = 2;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4.5 视图、宏、模式与序列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视图（VIEW）封装一条查询、按需复用，且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不物化（not physically materialized）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——每次引用都重新执行底层查询：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查看视图定义：`SELECT sql FROM duckdb_views() WHERE view_name = 'view1';`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宏（MACRO）把一段逻辑参数化封装。函数宏在调用处展开为原始表达式：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表宏（table macro）返回一张表，关键字 `AS TABLE`：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按参数数量或类型重载须一次性设定：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模式（SCHEMA）用于逻辑分组，默认 schema 为 `main`：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序列（SEQUENCE）生成单调整数，常作主键默认值：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取值用 `nextval('serial')`（下一个值）与 `currval('serial')`（当前值，须先调用过 `nextval`）；到达极值默认报错，加 `CYCLE`…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自定义类型（TYPE）支持枚举、结构、联合与别名：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CREATE VIEW view1 AS SELECT * FROM tbl;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CREATE OR REPLACE VIEW view1 AS SELECT 42;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CREATE VIEW view1(a) AS SELECT 42;   -- 重命名输出列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4.6 事务与并发模型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提供完整 ACID 事务，采用 MVCC（多版本并发控制，Multi-Version Concurrency Control）风格的快照隔离（snapshot iso…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隔离级别上，DuckDB 保证 snapshot isolation——按 PostgreSQL 的隔离级别定义，即 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repeatable reads（可重复读）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：一个事务…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理解 DuckDB 的并发性格，须记住三条限制。其一，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单事务只能写入一个 attached 数据库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：多库附加时各库各自开启事务，单一事务跨库写入会报 "a single t…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`SAVEPOINT` 可用于事务内设置回退点（尽管官方文档未单列专篇），它让你在不放弃整笔事务的前提下回滚到中间状态。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BEGIN TRANSACTION;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INSERT INTO person VALUES ('Ada', 52);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COMMIT;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BEGIN TRANSACTION;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DELETE FROM person WHERE name = 'Ada';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INSERT INTO person VALUES ('Bruce', 39);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ROLLBACK;   -- 或 ABORT，二者等价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4.7 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本章把 DuckDB 的"定义与写入"骨架铺开：`CREATE TABLE` 与各类约束、CTAS 由查询建表；临时表与会话同生灭、位于 `temp.main`；生成列当前仅 `V…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视图、宏、模式、序列与自定义类型，是把逻辑与结构组织、复用起来的工具箱。最后的事务与并发模型点出 DuckDB 的进程内本性：MVCC 快照隔离保证 repeatable read…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第 5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 5 章 SQL 基础：查询语言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SQL 是 DuckDB 与使用者对话的唯一正式语言。DuckDB 复用了 PostgreSQL 的解析器（libpg_query），因此标准 SQL 的骨架在这里都能直接使用；与此同时，它在投影（projection）、分组、连接、集合运算与公共表表达式（C…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5.1 SELECT 与投影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`SELECT` 子句决定结果包含哪些列，它可以承载任意表达式：算术运算、标量函数、聚合或窗口函数。每个输出表达式都会被赋予一个名字，显式命名用 `AS`，缺省时由系统自动推导。D…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最朴素的投影是星号表达式（star expression）：`SELECT * FROM tbl;` 取回所有列。在列众多的宽表上，逐个点名既啰嗦又易错，DuckDB 因此提供了两…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`EXCLUDE` 在"我几乎要全部列、只丢掉少数几列"时格外顺手；`REPLACE` 则在不改变输出列结构的前提下就地改写某列，省去重写整个投影列表。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当列名遵循某种命名规律（例如 `number1`、`number2`……）时，逐列罗列同样低效。DuckDB 的 `COLUMNS()` 接受正则表达式，按列名批量选中：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`COLUMNS(*)` 把"所有列"作为参数传给聚合函数，等价于对每列各写一次 `min`。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别名（alias）有两种写法。后缀别名是 SQL 通用形式：`SELECT i * i AS square FROM ...`。DuckDB 额外支持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前缀别名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，把名字写在表…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前缀别名在投影列表很长、且表达式本身已较复杂时，能让"输出叫什么"一眼可读，不必滚到行尾去找 `AS`。列名若含空格或特殊字符，用双引号包裹：`SELECT "Some Colum…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还有一个背离传统 SQL 习惯、却深得数据分析者喜欢的特性——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FROM-first 语法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。它允许把 `FROM` 前置，甚至可以省略 `SELECT`：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在交互式探索数据时，FROM-first 让思路顺着"先定位数据、再决定看什么"展开。`SELECT` 在此被推到最后，恰好印证了它逻辑上最后执行的本质。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排除某一列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EXCLUDE (zip) FROM (VALUES (1, 'X', '123'), (2, 'Y', '456')) a(id, city, zip);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替换某一列（保留列名，改写其值）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REPLACE (lower(city) AS city) FROM (VALUES (1, 'AMSTERDAM')) a(id, city);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5.2 WHERE、过滤与排序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`WHERE` 在逻辑顺序中紧随 `FROM`（含 `JOIN`）之后执行，对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行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做过滤——注意它发生在分组之前，因此作用于聚合之前的原始数据。过滤谓词写法与通用 SQL 一…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排序由 `ORDER BY` 承担，它在接近查询末尾、`LIMIT`/`OFFSET` 之前执行。`ORDER BY` 可含多个表达式（逗号分隔），每个可单独指定 `ASC`/`D…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若希望行为与 PostgreSQL 完全对齐，可设置 `SET default_null_order = 'NULLS_LAST_ON_ASC_FIRST_ON_DESC';`。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当需要对所有列按从左到右依次排序时，逐个列出列名是浪费。`ORDER BY ALL` 一次性按全部输出列排序，且不可再混入其他表达式：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`LIMIT` 与 `OFFSET` 是逻辑上最后落地的输出修饰符：`LIMIT` 限定返回行数，`OFFSET` 跳过前 N 行，二者常用于分页或取 Top-N。DuckDB 还…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i FROM range(10) t(i) WHERE i &gt; 3 AND i &lt; 8;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5.3 聚合与分组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`GROUP BY` 指定按哪些列分组后再聚合。只要 `SELECT` 中出现了聚合函数，查询便成为聚合查询，所有未被聚合包裹的表达式都必须出现在 `GROUP BY` 里。Duc…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需要提醒的是，`GROUP BY ALL` 与多维分组（`GROUPING SETS`/`CUBE`/`ROLLUP`）互不兼容，后文的多维分组须显式列出维度。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多维分组用于在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单次查询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内沿多个维度汇总，等价于把多个分组查询 `UNION ALL` 拼起来，超聚合（super-aggregate）行以 NULL 填充缺失维度：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`ROLLUP(a,b,c)` 产出 n+1 个层级分组集，适合从细到粗的下钻；`CUBE(a,b,c)` 产出全部 2^n 个维度组合。当分组列本身含真实 NULL 时，"真实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`FILTER` 子句跟在聚合函数之后，只把满足谓词的行喂给该聚合，相当于聚合内部的局部 `WHERE`。它在"同一查询内对多个子集分别计数"时极为自然，最典型的应用是**静态 p…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相比用 `CASE WHEN` 实现同样效果，`FILTER` 对 `first`/`last`/`list`/`array_agg` 这类"不忽略 NULL"的函数处理得更准确，…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`HAVING` 则在 `GROUP BY` 之后、对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分组后的结果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做过滤——语法与 `WHERE` 相仿，但作用对象已是聚合输出而非原始行：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city, avg(income)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FROM (VALUES ('A', 100), ('A', 200), ('B', 300)) t(city, income)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GROUP BY ALL;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5.4 多表连接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连接（join）是把两个关系（左、右）水平拼接的关系运算，结果行包含两侧的全部列；外连接在无匹配时用 NULL 填充缺失一侧。DuckDB 支持的连接类型如下表：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`SEMI` 与 `ANTI` 是 DuckDB 对 SQL 标准的有益补充，它们的结果行数绝不会超过左表。`SEMI` 等价于 `WHERE 列 IN (...)`；`ANTI`…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`LATERAL` 让右侧子查询能引用左侧已计算的列，是相关子查询（correlated subquery）的泛化——左侧每个输入值都可让右侧返回多行。DuckDB 还能自动判断何…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`POSITIONAL` 连接按物理行号把两表对齐，它始终表现为 FULL OUTER 语义：结果长度等于较长的一侧，短侧不足处补 NULL。它专为本身带有自然顺序的数据（data…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`ASOF` 连接服务于时序场景：把左表的每条记录，与右表中"时间上最近且不超过它"的事件配对。它至少需要一个关于排序字段的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不等式条件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（最常用 `&gt;=`），其余条件必须是等…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所有连接类型都支持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自连接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（self-join），但必须把同一张表起不同的别名，否则会报 "Duplicate alias" 错误。下面这条查询用自连接从员工表中找出每位员工…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SEMI：左表中能在右表找到匹配者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(VALUES (1), (2), (3)) a(x)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SEMI JOIN (VALUES (2), (4)) b(x) USING (x);          -- 返回 x = 2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ANTI：左表中在右表找不到匹配者；右侧的 NULL 被忽略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(VALUES (1), (2), (3)) a(x)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ANTI JOIN (VALUES (2), (NULL)) b(x) USING (x);       -- 返回 x = 1, 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5.5 集合运算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集合运算把两个查询的结果纵向叠加。`UNION`/`UNION ALL`/`INTERSECT`/`EXCEPT` 传统上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按列位置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合并，要求两侧列数相同（类型不同会隐式转换…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`UNION` 与 `INTERSECT`、`EXCEPT` 默认带集合语义（去重），加上 `ALL` 则转为包语义（不去重、按重数计），在已知无重复或本就希望保留重复时，`ALL…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位置对齐在列顺序不一致时是个麻烦。DuckDB 的 `UNION [ALL] BY NAME` 改为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按列名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合并，不要求列数或列序相同，缺失列自动补 NULL：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`UNION ALL BY NAME` 则不去重。它让"结构相似但列不完全一致"的多张表合并变得轻而易举，不必先用 `SELECT` 把列补齐对齐。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range(2) t(x) UNION     SELECT * FROM range(3) t(x);   -- 去重合并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range(2) t(x) UNION ALL SELECT * FROM range(3) t(x);   -- 保留重复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range(2) t(x) INTERSECT SELECT * FROM range(6) t(x);   -- 交集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range(5) t(x) EXCEPT    SELECT * FROM range(2) t(x);   -- 差集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5.6 窗口函数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窗口函数（window function）通过 `OVER` 子句计算"相对其他行"的值，关键在于它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不折叠行数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——每一行都保留，并附上计算结果。`PARTITION BY`…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窗口的核心是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帧（frame）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规范，它划定每个当前行所"看到"的邻域。`ROWS BETWEEN ... AND ...` 以物理行数为界，下面的例子对每个点取前后各一行做滑…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当多个窗口函数共用同一窗口定义时，重复书写既冗长又易错。`WINDOW` 子句允许把窗口命名并复用：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窗口函数的结果若想再过滤，标准做法是外包一层子查询或 CTE。DuckDB 提供 `QUALIFY` 子句，直接对窗口函数输出做筛选，位置在 `WINDOW` 之后、`ORDER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时间序列分析中常遇到零星缺失的采样点。DuckDB 的 `fill()` 可对 NULL 做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线性插值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（linear interpolation），把断点之间的空缺按线性趋势…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`fill()` 默认线性插值且不外推；需要外推时可通过其参数控制。它把"清理带洞的时序"从几十行 CASE 表达式压缩成一行调用。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schema_name, function_name,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row_number() OVER (PARTITION BY schema_name ORDER BY function_name) AS function_rank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FROM duckdb_functions();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5.7 CTE 与递归查询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公共表表达式（CTE，Common Table Expression）是用 `WITH` 定义的、作用域限定在单条查询内的临时视图，可相互引用、可嵌套。它让复杂查询的逻辑分层清晰，…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默认会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物化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（materialize）CTE——计算一次、存入临时表；在满足条件（被引用不超过一次、不含 VOLATILE 函数、不做分组聚合等）时则**内联*…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`WITH RECURSIVE` 让 CTE 自我引用，从而表达层级、序列与图遍历。递归 CTE 的基本结构是"锚点（anchor）部分 `UNION ALL` 递归部分"。下面用…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需要特别注意版本事实：自 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DuckDB 1.5.0 起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，`USING KEY` 递归 CTE 中弃用了递归部分的 `UNION`，改用 `UNION ALL`——因为所有行…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递归最自然的用武之地是图遍历，而图必有环，需要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环检测（cycle detection）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。借助列表函数 `list_position` 与 `list_contains` 记…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`list_position(p.path, e.to_node) IS NULL` 保证某节点在一条路径上只出现一次；若想枚举的是两点间最短路径，可改用 `WHERE NOT E…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`USING KEY (key_col)` 是另一种递归增强，它让 CTE 在每轮迭代中对"已存在该键的行"做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更新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而非单纯追加，相当于一张按字典键更新的并集表（union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此外，递归项中 CTE 名默认只指"上一轮迭代产生的行"；前缀 `recurring.` 则可访问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截至当前的全部累积行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，用于需要回顾历史并集的算法。最后提醒：DuckDB 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WITH cte1 AS (SELECT 42 AS i),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 cte2 AS (SELECT i * 100 AS x FROM cte1)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cte2;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5.8 采样、VALUES、PIVOT/UNPIVOT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大数据集上，先抽样看轮廓往往比全量扫描更高效。DuckDB 提供两种几乎等效的写法：`TABLESAMPLE` 紧贴表名之后，`USING SAMPLE` 则置于表引用（或子查询）…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抽样结果是随机的，小数据上返回的行数并不精确，仅用于快速预览或近似统计。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`VALUES` 是表值构造器（table value constructor），生成固定行数的关系，可作独立语句、嵌入 `FROM`，或作为 `INSERT` 的输入：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`PIVOT` 把"类别在行中"的表旋转为"类别在列中"，即行转列，对列联表（crosstab）式报表极为实用。`ON` 指定要展开成列的列，`USING` 指定聚合方式：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与之相对，`UNPIVOT` 执行列转行，把若干列重新堆回"键—值"两列。用 `INTO NAME ... VALUE ...` 显式声明新列名，可读性最佳：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`PIVOT`/`UNPIVOT` 与 5.3 节用 `FILTER` 手写的静态 pivot 殊途同归：前者是专为旋转设计的语句级语法，后者是通用 SQL 的表达式级写法，可按场…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(VALUES (1),(2),(3),(4),(5)) t(x) TABLESAMPLE 50%;     -- 约半数行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(VALUES (1),(2),(3),(4),(5)) t(x) USING SAMPLE 2 ROWS;  -- 约两行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5.9 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本章铺开了 DuckDB 查询语言的主干，而真正需要记住的，是它在标准 SQL 之上为分析场景做的那些"减法"与"加法"。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投影一侧，`*` 配合 `EXCLUDE`/`REPLACE`、`COLUMNS()` 正则选列，把宽表上的列操作从体力活变成一行声明；前缀别名 `res:` 与 FROM-fir…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过滤与排序里，最易忽视的细节是 </a:t>
            </a: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NULL 排序默认 `NULLS LAST` 且升降序皆然</a:t>
            </a: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，与 PostgreSQL 的 `DESC` 行为不同；`ORDER BY ALL…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分组聚合的核心扩展是 `GROUP BY ALL` 与多维分组 `GROUPING SETS`/`CUBE`/`ROLLUP`；`FILTER` 子句把"同一查询内按不同条件分别聚…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连接类型中，`SEMI`/`ANTI` 补上了 `IN`/`NOT IN` 的表达缺口，其中 `ANTI` 自动规避 `NOT IN` 遇 NULL 失效的陷阱；`LATERAL`…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集合运算的 `UNION [ALL] BY NAME` 用列名而非位置对齐，让结构相近的表合并不再需要先手工对齐列序。窗口函数以 `OVER`、帧规范、`WINDOW` 命名复用与…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第 6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 6 章 SQL 进阶：函数与表达式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SQL 真正的表现力，并不在 `SELECT`、`FROM` 这类骨架关键字上，而在表达式（expression）与函数（function）之中。前几章已经用到了 `count`、`sum`、`strftime` 等函数，本章则系统梳理 DuckDB 的函数与…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43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6.1 表达式与运算符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表达式是把列、常量、运算符和函数组合成单个值的最小计算单元。DuckDB 的表达式体系有几个容易踩坑、却又极其关键的点，值得优先讲清。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运算符优先级与三值逻辑。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 算术运算符（`+ - * / % </a:t>
            </a: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`）优先级高于比较运算符（`&lt; &gt; &lt;= &gt;= = &lt;&gt; !=`），比较又高于逻辑运算符（`NOT`、`AND`…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有一项与 PostgreSQL 不同的特性——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组合类型转换（combination casting）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：不同类型比较时会自动转换，于是 `1 = true`、`…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CASE 与条件表达式。** `CASE` 是 SQL 中最通用的条件结构，可链式书写，缺省 `ELSE` 时返回 `NULL`：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`COALESCE(a, b, ...)` 返回参数列表中第一个非 `NULL` 的值；`NULLIF(a, b)` 在 `a = b` 时返回 `NULL`，否则返回 `a`，常…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CAST 与 TRY_CAST。** 类型转换用 `CAST(x AS TYPE)`，也支持 PostgreSQL 风格的 `x::TYPE`：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`TRY_CAST` 在解析失败时返回 `NULL`，非常适合清洗来源不可信的数据；与之同源的 `TRY(expr)` 也能让会抛错的表达式在该行降级为 `NULL`（但不能包裹易…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Lambda 表达式（版本敏感）。** 列表变换、列批量处理等场景会用到匿名函数 lambda。DuckDB 采用 Python 风格的双冒号写法：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单箭头写法 `x -&gt; x + 1` 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已在 v1.3 弃用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。其弃用路线图值得记牢：v1.3 起弃用单箭头；**v1.5 是最后一个默认仍可在不开开关的情况下使用单箭头的版本…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CASE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WHEN score &gt;= 90 THEN 'A'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WHEN score &gt;= 60 THEN 'B'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ELSE 'C'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END AS grade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FROM grades;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44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6.2 聚合函数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聚合函数（aggregate）把多行"压"成一行，是分析查询的主力。最常用的一组是 `count`、`sum`、`avg`、`min`、`max`：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`list(x)` 把所有值收集进一个 LIST，`string_agg(x, sep)` 则按分隔符拼接成字符串；`histogram(x)` 返回各取值频次构成的 MAP，是快…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当数据规模很大、可以接受近似结果时，应使用近似聚合：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统计类聚合则在做数据分析时频繁出现：`median` 取中位数，`stddev_samp` 取样本标准差，`corr(x, y)` 取皮尔逊相关系数：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以上聚合都能配合 `FILTER` 子句，实现"一次扫描、多口径统计"，远比写多条查询高效：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count(*), count(amount), sum(amount), avg(amount),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   min(price), max(price)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FROM orders;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45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6.3 字符串与正则函数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文本处理是数据分析的日常。DuckDB 中字符串拼接用 `||` 或 `concat`：二者区别在于 `concat` 会跳过 `NULL`，而 `||` 任一操作数为 `NULL…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常用基础函数一览：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正则能力由 RE2 引擎提供，`regexp_replace` 与 `regexp_extract` 最为常用：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`regexp_replace` 默认替换首个匹配，传入 `'g'` 选项可全局替换；`regexp_extract` 的最后一个参数指定捕获组编号（0 表示整段匹配）。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'Hello' || ' ' || 'World';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concat('a', NULL, 'b');     -- 'ab'（自动跳过 NULL）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46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6.4 日期时间函数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内建 `DATE`、`TIME`、`TIMESTAMP`、`TIMESTAMP WITH TIME ZONE`（需 ICU 扩展）与 `INTERVAL` 等时间类型…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分量提取、截断与差值构成时间运算的三板斧：`date_part` 取某一分量，`date_trunc` 截断到指定精度，`date_diff` 求两个时间之差（单位由第一个参数指定…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`epoch(x)` 把时间转为 Unix 秒；`make_date(y, m, d)` 等构造器则从分量拼出时间值。值得特别留意 `time_bucket`：它把时间戳按固定间隔…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strftime(now(), '%Y-%m-%d %H:%M:%S');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strptime('2025-01-15', '%Y-%m-%d');   -- 解析为 DATE / TIMESTAMP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47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6.5 数组/LIST、STRUCT、MAP 操作函数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对嵌套类型（nested types）的支持非常深入。LIST（又称数组）可用 `list_value` 构造，下标从 1 开始，切片语法类 Python 且支持负数…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LIST 与 lambda 结合后能力最强：`list_transform` 逐元素变换，`list_filter` 按条件过滤，`list_reduce` 归约求和/求积等。它们…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`unnest(list)` 把 LIST 展开成多行，是"一进多出"、改变结果集基数（cardinality）的关键操作：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STRUCT（结构体）用于把若干命名字段打包在一起，点号即可取字段：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MAP（映射）是键值对集合，按下标式的 `[]` 或 `map_extract` 查找值：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对于 UNION 类型，则用 `union_tag(u)` 取当前标签、`union_extract(u, 'tag')` 在安全匹配时取出对应值：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list_value(4, 5, 6);          -- [4, 5, 6]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[10, 20, 30][1];              -- 10（1 基下标）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[10, 20, 30][1:2];            -- [10, 20]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48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6.6 JSON 函数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JSON 已是现代数据交换的事实标准，DuckDB 通过 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json 扩展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（v1.x 中已内置并可自动加载）提供原生 JSON 处理。最基础的取值函数是 `json_extr…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还提供两个便捷操作符：`-&gt;` 等价于 `json_extract`（返回 JSON），`-&gt;&gt;` 等价于 `json_extract_string`（返回文本）：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当需要对 JSON 内部的值做变换时，可用 `json_transform`，它沿一个 JSON 路径表达式匹配目标，并以 lambda 改写匹配到的值：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JSON 路径使用 `$.key` 形式访问对象字段、`$[i]` 访问数组元素。由于这些能力来自 json 扩展，若环境中该扩展未启用，需先 `INSTALL json` 并 `…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json_extract('{"name":"duck"}', '$.name');        -- {"name":"duck"} 或 "duck"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json_extract_string('{"name":"duck"}', '$.name'); -- 'duck'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49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6.7 条件、哈希、系统函数与元数据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工具类函数虽小，却是排查与诊断的常客。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条件与判空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：除前文的 `COALESCE`、`NULLIF` 外，`IFNULL(a, b)` 等价于两参数的 `COALESCE`，…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类型与版本探查**：`typeof(x)` 返回表达式的类型名，`version()` 返回当前 DuckDB 版本字符串，二者在调试类型推导或确认运行环境时极有用：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哈希与编码**：`hash(value)` 返回 `UBIGINT`，属于非加密哈希，适合做分桶或去重判等；若需要加密级摘要，可用 `md5(s)`、`sha1(value)`、`…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元数据探查**则有两条互补途径。`information_schema` 是一组 SQL 标准视图（基于 PostgreSQL 实现），适合用标准 SQL 读取库结构：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而 `duckdb_*` 表函数族是 DuckDB 自有的、信息更全的源头，多数 `information_schema` 视图本就建立在它们之上。这些表函数**即使无参数也必须加…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其中 `duckdb_functions()` 的 `function_type` 字段取值为 `table` / `scalar` / `aggregate` / `pragma…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IFNULL(a, b), NULLIF(a, b), IF(score &gt; 60, 'pass', 'fail') FROM exam;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50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6.8 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本章把 DuckDB 的函数与表达式体系串成了一张地图。要点归纳为四条：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其一，</a:t>
            </a: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表达式的坑多于语法</a:t>
            </a: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。`CASE`/`COALESCE`/`NULLIF` 解决条件与判空，`CAST` 与 `TRY_CAST` 区分"严格转换"与"容错转换"；组合…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其二，</a:t>
            </a: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聚合是分析之骨</a:t>
            </a: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。`count`/`sum`/`avg`/`min`/`max` 之外，`list`、`string_agg`、`histogram` 提供结构化聚合；…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其三，</a:t>
            </a: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分类函数各司其职</a:t>
            </a: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。字符串用 `||`/`concat`/`replace`/`regexp_*`/`format`；时间用 `strftime`/`strptime`…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其四，</a:t>
            </a: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元数据靠两个体系</a:t>
            </a: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。`information_schema` 视图走 SQL 标准，`duckdb_*` 表函数族信息更全、且是规范的真正源头——记住它们无参也要加括号…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51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PART 02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651760"/>
            <a:ext cx="2011680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1560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数据工程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57600"/>
            <a:ext cx="10332720" cy="9509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7 章  第 7 章 数据导入：文件直读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8 章  第 8 章 数据导出与持久化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52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第 7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 7 章 数据导入：文件直读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数据工作者的日常，往往是从一份散落在磁盘上的文件开始——CSV 报表、Parquet 数据湖导出、JSON 接口日志。DuckDB 把"先把数据搬进数据库"这一步直接抹去：文件本身就是可查询的对象。这种"以文件为第一公民"（files as first-cla…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53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7.1 "直接查询文件"哲学与格式自动探测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的核心设计理念之一是：可以像查询数据库表一样直接查询文件。用户无需先把数据 `COPY` 或 `IMPORT` 进数据库，而是直接用 SQL 读取磁盘（或远程、或压缩…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最直觉的用法是根据文件扩展名自动识别格式。引擎见到 `.csv`、`.parquet`、`.json` 后缀，便调用对应的读取器：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当文件扩展名不标准时——例如某个 Parquet 文件被命名为 `test.parq`——自动识别会失效，此时必须显式调用读取函数：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三种加载途径各有侧重，下表归纳其适用场景：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相对路径默认相对于当前工作目录（working directory）；也可以通过配置项 `file_search_path` 指定相对路径所扩展到的"根目录"，从而把文件组织与运行…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压缩文件同样能直接读取。DuckDB 识别 `gzip`、`zstd` 等压缩方式，按扩展名自动探测——例如 `test.csv.gz` 会被当作 gzip 压缩的 CSV 透明解…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把文件内容固化成持久表，最自然的方式是 CTAS（Create Table As Select）：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自 DuckDB v1.3.0 起，CSV、JSON、Parquet 读取器会自动提供 `filename` 虚拟列，标明每行数据来自哪个文件，无需显式配置：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早期版本需用 `filename = true` 显式开启，v1.3.0 之后该选项仅为兼容性保留。这一虚拟列在多文件合并与溯源排查时格外有用（详见 7.5 节）。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'test.csv';      -- 自动识别为 CSV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'test.parquet';  -- 自动识别为 Parquet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'test.json';     -- 自动识别为 JSON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54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7.2 CSV 读取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CSV 是最常见也最容易出问题的数据格式：它没有 schema、方言（dialect）多样、常常含有损坏行。DuckDB 用一套 CSV sniffer（嗅探器）自动推断配置，绝大…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`read_csv` 默认启用嗅探器，自动推断三类信息：一是方言——分隔符、引号规则、转义符；二是各列的数据类型；三是首行是否为表头（header）。任意一项都可在调用时显式覆盖，…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类型检测基于文件采样，默认采样 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20,480 行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；`sample_size = -1` 表示扫描整个文件做推断。采样方式因文件而异：普通磁盘文件会"跳跃"到不同位置取样本，…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嗅探器也可独立运行，返回一行诊断表，其中 `Prompt` 列给出了可直接复制执行的 `read_csv` 命令：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方言检测的候选值为：分隔符 `,` `|` `;` `\t`，引号 `"` `'`（或无），转义符 `"` `'` `\`（或无）；判定规则是选择"每行列数一致且列数最多"的方言。…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下表列出 `read_csv` 与 `COPY` 读取端常用的参数。标注"仅 COPY"的别名只能在 `COPY ... (...)` 语法中使用；`COPY` 语句本身始终使用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能检测并跳过结构错误，包括 `CAST`（列值无法转为目标类型）、`MISSING COLUMNS`（列数偏少）、`TOO MANY COLUMNS`（列数偏多）、`…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应急跳过坏行可用 `ignore_errors`：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需要系统清洗数据时，设置 `store_rejects = true` 会创建两个临时表：`reject_scans` 记录扫描参数（scan_id、file_path、delim…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read_csv('flights.csv',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delim = '|',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header = true,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columns =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    'FlightDate': 'DATE',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    'UniqueCarrier': 'VARCHAR',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    'OriginCityName': 'VARCHAR',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    'DestCityName': 'VARCHAR'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});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55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7.3 Parquet 读取与下推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Parquet 是列式压缩（columnar compressed）格式，加载与处理都极为高效。DuckDB 对 Parquet 的读写做了深度优化，并支持把 filter 与 p…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直接读取与建表：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`read_parquet(path)` 与别名 `parquet_scan(path)` 等价。两类下推是 Parquet 性能的关键：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Projection pushdown（投影下推）</a:t>
            </a: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：只读取查询实际引用的列，未引用的列不被加载。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Filter pushdown（过滤下推）</a:t>
            </a: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：对列的过滤条件下沉到扫描层，借助内建的 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zonemap（min/max 统计）</a:t>
            </a: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 跳过 file / row group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写入时若按常用过滤列预先排序，可使 min/max 范围紧致且不重叠，显著提升裁剪效果：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Parquet 自带 schema，但当需要重命名、增删、重排或 cast 列时，可使用 `read_parquet` 的 `schema` 参数。**行级 schema 重定义依…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`schema` 不可与 `union_by_name = true` 同时使用。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Parquet 文件内嵌丰富的统计与结构信息，DuckDB 提供一组元数据函数便于检视：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'test.parquet';                       -- 扩展名自动识别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DESCRIBE SELECT * FROM 'test.parquet';              -- 查看列与类型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CREATE TABLE test AS SELECT * FROM 'test.parquet';  -- 建表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read_parquet('test.parq');            -- 扩展名不标准时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read_parquet(['f1.parquet', 'f2.parquet', 'f3.parquet']);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'test/*.parquet';                     -- glob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read_parquet('https://some.url/some_file.parquet'); -- 远程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56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7.4 JSON 读取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JSON 由 `json` 扩展支持（多数发行版默认捆绑，首次使用时自动加载）。DuckDB 既能读取 JSON 文件，也提供一整套 JSON 处理函数。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基础读取与建表：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`read_json` 的 `format` 参数决定如何解析顶层结构，取值为 `auto` / `array` / `newline_delimited` / `unstruct…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`auto`：自动推断，多数情况下无需显式设置。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`array`：顶层为 JSON 数组，每个元素为一个对象。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`newline_delimited`（NDJSON）：每行一个 JSON 对象。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`unstructured`：顶层为多个连续书写的独立 JSON 对象。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`records` 选项控制是否把 JSON 对象字段拆为各列（`records = true` 拆列，`records = false` 保留为 `STRUCT` 列）。若只需原…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`maximum_object_size` 默认 16 MB（16,777,216 字节），限制单个 JSON 对象的体积；超出会在解析阶段报错。`map_inference_th…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'todos.json';   -- 自动识别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read_json('todos.json',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format = 'array',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columns = {userId: 'UBIGINT', id: 'UBIGINT', title: 'VARCHAR', completed: 'BOOLEAN'});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自动推断建表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CREATE TABLE todos AS SELECT * FROM 'todos.json';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v1.3.0 起返回 filename 虚拟列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filename, * FROM 'todos-*.json';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57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7.5 多文件与 glob、分区数据集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可同时读取多种类型（CSV/Parquet/JSON）的多个文件，途径有两种：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glob 语法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或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文件列表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S3 等远程读取因 HTTP 编码限制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不支持 `?` 通配符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。除 glob 外，也可直接传文件列表；列表与 glob 还能组合使用。合并的 Parquet 文件要求 sch…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若要查找匹配的文件名而非读取内容，可用 `glob` 表函数：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读取多文件时必须合并各自 schema，DuckDB 提供两种方式。默认按位置（union by position）对齐——以第一个文件的 schema 为准，后续文件按列位置对齐…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按名合并会增加内存消耗，应在确有 schema 差异时才启用。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分区是把大表按"分区键"拆成多文件、组织到多层文件夹的策略。DuckDB 原生支持 Hive 分区（`key=value` 目录名）的读取，并支持把过滤条件**下推（pushdow…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分区列的类型默认自动推断为 `DATE`、`TIMESTAMP` 或 `BIGINT`；可用 `hive_types` 显式指定逻辑类型，或用 `SET hive_types_au…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配合 v1.3.0 起自动提供的 `filename` 虚拟列，多文件与分区读取都能精确定位每一行数据的来源：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对于分区写入（把数据落成 Hive 层级），可用 `COPY ... PARTITION_BY (...)`，目标参数为根目录名；每分区建议至少约 100 MB 数据以摊薄小文件开…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'dir/*.csv';         -- 当前目录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'dir/**/*.csv';      -- 任意深度子目录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read_csv(['f1.csv', 'f2.csv']);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read_parquet(['folder1/*.parquet', 'folder2/*.parquet']);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58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7.6 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本章建立了 DuckDB 数据导入的主线认知：文件即表，"直接查询文件"是贯穿全章的设计哲学。要点如下：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格式自动探测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基于扩展名（`.csv` / `.parquet` / `.json`）识别读取器；扩展名不标准时改用 `read_csv` / `read_parquet` 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CSV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 依赖 sniffer 自动推断方言、类型与表头，`sample_size` 默认 20,480 行（`-1` 全量）；读取参数丰富，其中 `delimiter`、`…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Parquet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 的标志性能力是下推优化——projection 与 filter pushdown 借助 zonemap（min/max 统计）与 Bloom filter…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JSON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 经 `json` 扩展读取，`format` 区分 `auto` / `array` / `newline_delimited` / `unstructured`…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多文件与分区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：glob（`*` / `**` / `?` / `[abc]`）与文件列表批量读取；`union_by_name` 按列名合并；Hive 分区自动检测并支持分…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掌握这些直读能力后，数据工程中的"取数"环节几乎零门槛；下一章起将转向数据的写出与跨源交换。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59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第 8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 8 章 数据导出与持久化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作为进程内（in-process）分析型数据库，没有独立运行的服务进程，一切表、索引与数据都寄居于单一的数据库文件之中。掌握"如何把内存中的查询结果写成外部文件"以及"如何让数据库文件本身可靠地落盘、并能在多库之间挂载与迁移"，是日常工程里绕不开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60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8.1 COPY … TO：把数据写出到文件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`COPY ... TO` 是 DuckDB 把表或查询结果导出为外部文件的核心语句。它的源可以是表名，也可以是一段用括号包裹的查询。目标格式由扩展名推断，也可经 `FORMAT`…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`COPY ... TO` 的通用选项包含 `FORMAT`、`USE_TMP_FILE`、`PARTITION_BY`、`PER_THREAD_OUTPUT`、`FILE_SIZ…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CSV 写出沿用读取端对应的选项：`DELIM`/`SEP`、`QUOTE`、`ESCAPE`、`HEADER`、`DATEFORMAT`、`TIMESTAMPFORMAT`、`N…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Parquet 是列式压缩格式，导出时可用丰富的写入选项：`COMPRESSION`（uncompressed/snappy/gzip/zstd/brotli/lz4/lz4_ra…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`KV_METADATA {key: 'value'}` 允许往 Parquet 文件的键值元数据区写入自定义信息，便于在文件之外携带来源、作者、版本等附注：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写完后可用 `parquet_kv_metadata('file.parquet')` 把这些信息读回。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JSON 写出默认生成 NDJSON（每行一个 JSON 对象）；置 `ARRAY true` 则写出为单个 JSON 数组。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`PARTITION_BY` 把数据按指定列写成 Hive 分区目录（`key=value` 形式），目标位置是根目录名而非单个文件。它不能接受表达式，需要派生列时改用子查询。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每个线程会对每个分区目录写一个文件（如 `data_0.parquet`）。可用 `FILENAME_PATTERN` 自定义文件名模式，支持 `{i}`（序号）与 `{uuid}…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直接导出整张表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COPY lineitem TO 'lineitem.csv';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导出查询结果（用括号包裹的 SELECT）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COPY (SELECT l_orderkey, l_comment FROM lineitem) TO 'lineitem_part.parquet' (FORMAT parquet);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仅导出部分列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COPY lineitem(l_orderkey) TO 'orderkey.tbl' (DELIMITER '|');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61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8.2 持久化数据库文件与 ATTACH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的数据库是一个单文件，扩展名习惯用 `.duckdb`、`.db` 或 `.ddb`。进程内引擎在打开这个文件后，所有建表、写入、索引都落在该文件内。需要留意的是，默…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已连接到某个库时，可用 `ATTACH` 把更多数据库文件挂载进同一会话，形成多库并存的工作环境：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挂载后通过 `catalog.schema.name` 三级限定访问对象，例如 `file_db.main.t`。用 `USE` 切换默认库或 schema，或用 `SET sea…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`ATTACH` 的常用选项包括：`READ_ONLY`/`READ_WRITE`、`TYPE`（DUCKDB/SQLITE/MySQL/PostgreSQL）、`BLOCK_SI…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一个容易忽视的事实：附加定义只存活于当前会话，不会随数据库文件持久化；每次重连都需要重新执行 `ATTACH`。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的磁盘存储格式会随版本演进。`storage_compatibility_version` 是一项会话级设置，决定创建或附加数据库时采用的存储格式版本——它与 `AT…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加密功能隐含要求存储版本不低于 v1.4.0，因此一旦启用 `ENCRYPTION_KEY`，该设置会被自动抬高。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8.2.1 ATTACH 多库挂载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8.2.2 storage_compatibility_version 与存储格式版本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ATTACH 'file.db';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ATTACH 'file.db' AS file_db;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ATTACH 'file.db' (READ_ONLY);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ATTACH 'sqlite_file.db' AS sqlite_db (TYPE sqlite);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ATTACH IF NOT EXISTS 'file.db' AS file_db;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ATTACH OR REPLACE 'file2.db' AS file_db;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62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8.3 Checkpoint、WAL 与空间回收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理解 DuckDB 的磁盘布局，是避免"删了数据文件却没变小"这类困惑的前提。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写入操作先进入 WAL（Write-Ahead Log，预写日志），再由 CHECKPOINT 把 WAL 的内容合并进主数据文件。系统按配置 `wal_autocheckpoin…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默认情况下，若有正在运行的事务，手动 `CHECKPOINT` 会失败；`FORCE CHECKPOINT`（自 v1.4.0 引入）改为排队等待锁释放。自 v1.4.0 起，内存…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这是从 PostgreSQL 转来的用户最常误解的一点。在 DuckDB 中，`DELETE` 与 `UPDATE` 只把旧行**标记为删除（marked as deleted）*…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`VACUUM` 在 DuckDB 里主要是为兼容 PostgreSQL 而保留的语句，语义与其在 PostgreSQL 中截然不同：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`VACUUM` 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不回收任何磁盘空间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，默认还会跳过带 ART 索引（Adaptive Radix Tree，自适应基数树索引）的表。想要彻底回收被删除数据占据的空间，可靠路…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8.3.1 WAL 与 Checkpoint 机制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8.3.2 关键误区：VACUUM 不回收空间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CHECKPOINT;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CHECKPOINT file_db;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FORCE CHECKPOINT;   -- v1.4 起：等待获取 checkpoint 锁再执行，旧版会中止进行中的事务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63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8.4 数据库迁移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迁移整个 DuckDB 数据库时，最稳妥的方式是 `COPY FROM DATABASE ... TO`：先后挂载源库与目标库，再执行整库复制。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整库复制会保留表结构之外的约束、索引、序列与宏，比手工逐表重建更完整。另一种目录形式的方案是 `EXPORT DATABASE 'target'`（生成 `schema.sql`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跨版本迁移时还须留意扩展的兼容性：扩展二进制严格绑定具体的 DuckDB 版本与平台，升级引擎后旧扩展往往无法加载，必须重装匹配版本。重装可用 `FORCE INSTALL` 强制…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需要提醒的是，扩展在运行时不可热重载，更新后须重启进程方能生效。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ATTACH 'db1.db' AS db1;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ATTACH 'db2.db' AS db2;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COPY FROM DATABASE db1 TO db2;            -- 含 schema、约束、索引、序列、宏与数据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COPY FROM DATABASE db1 TO db2 (SCHEMA);   -- 仅复制 schema，不含数据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64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8.5 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`COPY ... TO` 同时承担 CSV、Parquet、JSON 的文件导出，源可以是表或括号包裹的查询；`COMPRESSION` 控制压缩算法，`PARTITION_BY…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`COPY` 两端都是文件系统，不能在两张表之间直接复制；表到表应改用 `INSERT INTO tbl2 FROM tbl1`。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持久化依赖单文件数据库（`.duckdb`/`.db`/`.ddb`），默认连接为内存库，必须连到文件才会落盘；`ATTACH` 挂载多库，经 `catalog.schema.na…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写入先入 WAL，由 CHECKPOINT 合并进主文件，`wal_autocheckpoint` 默认 16 MiB 自动触发；`DELETE`/`UPDATE` 仅标记删除，空…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全库迁移用 `COPY FROM DATABASE ... TO`（或 `EXPORT/IMPORT DATABASE`）；跨 DuckDB 版本时须以 `FORCE INSTAL…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65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PART 03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651760"/>
            <a:ext cx="2011680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1560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客户端与生态集成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57600"/>
            <a:ext cx="10332720" cy="17190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9 章  第9章 Python 客户端深入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10 章  第 10 章 其他客户端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11 章  第11章 与外部数据库集成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12 章  第12章 云存储与远程数据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66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第 9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第9章 Python 客户端深入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作为进程内（in-process）分析型数据库，与 Python 的契合不只是"能连上"那么简单。Python 是 DuckDB 的一级（Primary）客户端，拥有与 SQL 语法一致、与磁盘格式互通的完整能力，且天然衔接 pandas、PyA…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67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9.1 安装与连接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 Python 包名为 `duckdb`，使用 pip 或 conda 安装：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该包对 Python 版本的要求是 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≥ 3.9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。DuckDB 与 pandas、PyArrow、Polars 的互操作是可选依赖——若只需基础功能，安装核心包即可；若要享受…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导入包后，最朴素的用法是模块级快捷调用 `duckdb.sql()`，它复用一条隐式的全局内存连接：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生产代码中更推荐显式创建连接对象，因为模块级全局连接并非线程安全，多任务并行时容易相互干扰。`connect()` 是创建连接的入口，它既可以打开内存库，也可以打开持久化的单文件数…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持久库的扩展名并不强制为 `.duckdb`，`.db`、`.ddb` 或任意后缀均可，因为 DuckDB 的磁盘格式与文件后缀无关。需要调优运行参数时，可通过 `config`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连接对象支持 Python 上下文管理器（context manager），退出 `with` 块时会自动关闭并刷写，避免句柄泄漏：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多进程并发读取同一持久库时，应显式以只读方式打开，避免写操作相互干扰：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`duckdb.connect()`、`duckdb.connect(':default:')` 与 `duckdb.sql()` 建立的都是同一全局内存连接，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非线程安全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。…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9.1.1 安装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pip install duckdb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68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9.2 关系 API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关系 API（relational API）围绕核心类型 `DuckDBPyRelation` 展开，其返回的不是数据本身，而是查询的**符号化表示（symbolic repres…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惰性带来的直接收益是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下推优化（pushdown optimization）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。下面的链式调用中，`filter` 与 `project` 不会逐步产生中间结果，而是被合并、重…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由于过滤与投影都被下推，`range(1000000)` 中绝大多数行从未真正生成——这正是延迟计算（deferred computation）优于"先全量物化再处理"的地方。下推…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计划中会显示过滤条件与 `LIMIT` 已被合并进底层扫描算子，而非在物化后才做取舍——这正是关系 API 把"描述计算"与"执行计算"分离带来的可优化空间。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关系 API 提供多种创建入口，覆盖文件、DataFrame、Arrow、原生表与值构造：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拿到一个 Relation 后，在不触发物化的前提下即可检视其结构：`columns` 列出列名，`dtypes`/`types` 给出各列逻辑类型，`shape` 返回（行数,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Relation 的转换方法（transformation）支持链式调用且全程惰性，包括 `filter`、`project`/`select`、`aggregate`、`orde…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四种物化出口各有用途：`.df()` 取 pandas，`.pl()` 取 Polars，`.arrow()` 取 PyArrow（对外推荐 `to_arrow_reader(ch…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关系 API 的 `sql()`/`query()`/`from_query()` 方法在传参时存在显著开销（约 5 倍处理、近 2 倍内存）。需要参数化查询时，应改用 `exec…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import duckdb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rel = duckdb.sql("SELECT * FROM range(1000000) t(i)")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rel = rel.filter("i % 2 = 0")          # 惰性：未执行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rel = rel.project("i, i * i AS square")  # 惰性：未执行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result = rel.limit(5).df()             # 此刻才物化，且 LIMIT 已下推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print(result)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69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9.3 DB-API 与参数化查询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 `con.execute()` 实现了 Python DB-API 约定：执行语句、用 `fetchall()`/`fetchone()` 取数。取回的是原生 P…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`fetchone()` 逐行取数，取完返回 `None` 后才真正关闭底层事务；`fetchdf()`（别名 `fetch_df`）则直接返回 pandas DataFrame，…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把用户输入直接拼进 SQL 字符串是 SQL 注入（SQL injection）的根源。DuckDB 支持两种占位符：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`?`（顺序占位）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与 **`$1`（可复用、按序号）*…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命名参数以字典传入，键名对应 `$参数名`：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参数化查询的底层是 prepared statement（预处理语句），值在绑定时按类型安全转换，从根本上杜绝了字符串拼接带来的注入风险。DuckDB 还提供 `executema…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`executemany()` 适合小批量数据。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灌入海量数据时切勿使用它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——每条记录都会触发一次语句执行的开销，速度远不及 9.5 节介绍的 Appender 或 `COP…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9.3.1 标准 DB-API 用法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9.3.2 参数化查询与防注入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import duckdb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con = duckdb.connect()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con.execute("CREATE TABLE items(name VARCHAR, price INTEGER, qty INTEGER)")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con.execute("INSERT INTO items VALUES ('laptop', 2000, 1), ('mouse', 50, 3)")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rows = con.fetchall()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print(rows)            # [('laptop', 2000, 1), ('mouse', 50, 3)]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print(con.description) # 列名与类型描述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70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9.4 与 pandas / PyArrow / Polars / NumPy 互操作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能直接查询当前作用域中可见的 Python DataFrame，机制是 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replacement scan（替换扫描）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：当 SQL 的 `FROM` 子句引用了…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Polars 与 PyArrow 对象同样适用，只是把变量换成对应类型：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replacement scan 仅对 `sql()`/`execute()` 调用处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可见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的变量有效。若想关闭这一行为，可执行 `SET python_enable_rep…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把 SQL 查询结果取回为 DataFrame 是常见的"出"方向，依赖 9.2 节已经介绍过的物化方法：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"DataFrame → DuckDB"有两条常用落地路径。其一，先 `register` 注册为视图，再用 `CREATE TABLE ... AS SELECT` 持久化：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其二，用关系 API 的 `from_df()` 拿到 Relation 后，直接 `create` 建表或 `insert_into` 写入已存在的表——这条路径语义清晰，且与查…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与 Apache Arrow 的深度集成是其与大数据生态互通的基石。从 DuckDB 取出 Arrow 表、或把 Arrow 表交给 DuckDB 扫描，都尽量走**…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9.4.1 replacement scan：把 DataFrame 当表查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9.4.2 从查询结果回到 DataFrame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import duckdb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import pandas as pd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df = pd.DataFrame({"i": [1, 2, 3], "j": ["one", "two", "three"]})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# 直接把 DataFrame 当作表查询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result = duckdb.sql("SELECT sum(i) AS total_i FROM df").df()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print(result)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71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9.5 Appender 批量写入与性能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写入大量数据时，最慢的做法是用预处理语句逐行 `INSERT`，或等价地用 `executemany` 灌入上百万条记录。每一条记录的写入都要经历语句解析、绑定、事务提交的完整链路…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Appender 是 DuckDB 批量写入的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最快路径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。其核心思路是：建立 Appender 后，逐行追加（append）各列的值，行满后结束该行（end row），最后刷…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`append(table_name, df, by_name=False)` 的 `by_name` 参数控制按位置还是按列名对齐列——列顺序与表不一致时，务必设 `by_nam…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当数据已经以文件形式存在（Parquet、CSV），与其先读进 DataFrame 再 `append`，不如直接用 `COPY ... FROM` 或 `read_parquet…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`COPY` 让 DuckDB 以内置的向量化读取器直接解析文件、分批落库，绕开了 DataFrame 中转与逐语句开销，是文件来源数据摄入的推荐做法。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9.5.1 为什么不用逐行 INSERT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9.5.2 使用 Appender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import duckdb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import pandas as pd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con = duckdb.connect()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con.execute("CREATE TABLE logs(id INTEGER, msg VARCHAR)")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# 待写入的数据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new_rows = pd.DataFrame({"id": [1, 2, 3], "msg": ["a", "b", "c"]})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# Appender 批量写入（最快路径），by_name=True 按列名对齐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con.append("logs", new_rows, by_name=True)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print(con.execute("SELECT count(*) FROM logs").fetchone())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72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9.6 Jupyter 与 SQLAlchemy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 Python 客户端无需额外配置即可在 Jupyter 中直接使用。若要获得更顺手的笔记本体验，可借助社区生态：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jupysql</a:t>
            </a: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：把 Jupyter 代码单元变为 SQL 单元；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pandas / matplotlib</a:t>
            </a: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：结果可视化与下游分析；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duckdb-engine</a:t>
            </a: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：DuckDB 的 SQLAlchemy 驱动（见下）。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原生连接方式下，先加载 jupysql 扩展并指向一条 DuckDB 连接：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此后 `%sql` 用于单行查询、`%%sql` 用于整个单元做 SQL 单元，结果默认以 pandas DataFrame 呈现；`&lt;&lt;` 可把结果赋值给 Python 变量：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若希望 `%sql` 的结果默认以 pandas DataFrame 呈现（而非 `ResultSet`），可在笔记本开头配置 jupysql 的魔法选项：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`duckdb-engine`（由社区维护的 SQLAlchemy driver）让 SQLAlchemy 应用能用统一接口连接 DuckDB。无需显式 `import duckd…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借助 duckdb-engine，既有的 SQLAlchemy 代码（ORM、连接池、metadata 反射等）几乎无需改动即可迁移到 DuckDB 之上。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import duckdb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import pandas as pd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%load_ext sql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conn = duckdb.connect()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%sql conn --alias duckdb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73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9.7 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本章沿着"连接 → 计算 → 交换 → 写入 → 集成"的链路，梳理了 DuckDB Python 客户端的核心机制：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连接的两种形态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：`connect()` 既能开内存库也能开持久单文件库；显式连接优于模块级全局连接，多线程务必各建连接，`cursor()` 不能带来并发。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关系 API 的惰性价值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：`DuckDBPyRelation` 是查询的符号化表示，惰性求值让 `filter`/`project`/`limit` 等被合并下推，物化时才…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参数化查询防注入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：`execute()` 配合 `?`/`$1` 占位符与字典命名参数，是安全传参的唯一正解；`executemany` 只适合小批量。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replacement scan 与零拷贝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：DataFrame/Arrow 可直接当表查询，免去注册；与 Arrow 的互操作尽量走零拷贝，并推荐 `to_arrow_re…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Appender 是写入最快路径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：`con.append(table, df, by_name=True)` 底层借助 Appender 摊薄逐行写入开销，海量数据应弃用逐…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生态集成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：Jupyter 中可用 jupysql 魔法命令，duckdb-engine 提供 SQLAlchemy 连接串（`duckdb:///:memory:` 等）；…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下一章将走出 Python 单进程，进入 DuckDB 在更大工程场景中的扩展与集成。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74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第 10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 10 章 其他客户端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的进程内（in-process）本质，决定了它交付给使用者的形态是一组被编译进宿主程序的库（library），而非一个需要单独运维的服务器进程。前几章已围绕 CLI（第 2 章）与 Python 客户端（第 9 章）展开，二者覆盖了绝大多数日常交…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75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10.1 CLI 进阶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第 2 章已介绍 CLI 的启动方式、基本点命令（dot command，如 `.tables`、`.schema`、`.exit`）与交互式查询。本节把重点转向两个生产环境常用的…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CLI 默认以 `duckbox` 模式呈现结果（一种功能最丰富的 Unicode 方框表格）。借助 `.mode ⟨MODE⟩` 可切换输出形态，便于把结果直接喂给其他程序。三种…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`csv` 模式输出逗号分隔值，可与电子表格或下游 ETL 工具无缝衔接；配合 `.separator "|"` 还能改成分隔符（如管道符）：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`json` 模式输出一个 JSON 数组，每个元素是一行记录的键值对，适合被程序解析：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`markdown` 模式输出 GitHub 风格的 Markdown 表格，常用于把查询结果直接贴进文档或笔记：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`.mode` 还支持 `ascii`、`box`、`column`、`html`、`insert ⟨TABLE⟩`、`jsonlines`（NDJSON）、`latex`、`li…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把查询固化成脚本文件后，CLI 提供了多条执行路径。点命令 `.read ⟨FILE⟩` 从文件读取并执行其中的 SQL 与点命令，是最直观的一种：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`setup.sql` 内部可以混合 SQL 与 `.mode`、`.import` 等点命令，例如：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若脚本仅含 SQL，也可借助启动参数一次性运行后退出：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duckdb my.db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.mode csv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id, name FROM users;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-- 1,Alice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-- 2,Bob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76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10.2 C / C++ API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把 DuckDB 嵌入到自有系统中，最直接的方式是 C API。它对应 Primary（一级）支持层级，是稳定且有长期兼容承诺的接口。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 API 的头文件为 `duckdb.h`，整体模拟 SQLite 的 C API 风格，甚至提供了 SQLite API 的封装（wrapper），使得已有 SQLite 程序…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`duckdb_query` 执行一条 SQL 并把结果物化（materialize）到 `duckdb_result` 中；无论成败，都必须调用 `duckdb_destroy_…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参数化查询走 prepared statement 路径：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批量写入最快的路径是 Appender，它对行式追加做了极致优化：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Appender 提供覆盖全类型的 `duckdb_append_*` 函数族，并支持 `duckdb_appender_create_ext`（按 catalog.schema.…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C++ API 的头文件为 `duckdb.hpp`，以 `DuckDB`（实例）、`Connection`、`QueryResult` 等类封装了更贴近 C++ 习惯的用法：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但官方明确将 C++ API 归入 Secondary（二级）并标注为内部接口：它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不保证稳定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，可能在不另行通知的情况下改动。任何面向生产的程序都应坚持使用 C API；C+…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10.2.1 C API（libduckdb）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duckdb_database db;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duckdb_connection con;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duckdb_open(NULL, &amp;db);          /* NULL 或 ":memory:" 打开内存库 */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duckdb_connect(db, &amp;con);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/* ... 在此执行查询 ... */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duckdb_disconnect(&amp;con);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duckdb_close(&amp;db);               /* 必须显式关闭，避免句柄与内存泄漏 */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77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10.3 Node.js、ODBC、Wasm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这三类客户端面向不同的集成目标：Node.js 服务化、面向既有 BI/报表系统的 ODBC 桥接、以及浏览器内的纯前端分析。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Node.js 客户端属于 Primary 层级，主包 `@duckdb/node-api` 提供高层应用 API，底层 `@duckdb/node-bindings` 紧贴 C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同进程内若需多个实例指向同一文件，可使用 Instance Cache 复用：`DuckDBInstance.fromCache('my.duckdb')` 或自建 `DuckDB…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ODBC 驱动遵循 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ODBC 3.0 Core Interface Conformance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，跨平台（Linux / macOS / Windows）可用。它通过 Drive…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`odbc.ini`（或用户级 `.odbc.ini`）定义 DSN：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`odbcinst.ini`（或 `.odbcinst.ini`）登记已安装的驱动：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应用只需引用 DSN 名称（上例的 `DuckDB`），Driver Manager 便据此找到对应的 `libduckdb_odbc` 动态库。各平台的路径与 Driver Ma…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可被编译为 WebAssembly（Wasm），从而运行在任意浏览器或边缘设备。核心包为 `@duckdb/duckdb-wasm`（JS + WASM 库）与 `@…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实例化（instantiation）依赖所选的 bundle。DuckDB-Wasm 提供 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mvp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 与 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eh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 两种包：mvp 对应基础的 WASM 特性集，eh（e…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import { DuckDBConnection, DuckDBInstance } from '@duckdb/node-api';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const connection = await DuckDBConnection.create();        // 默认实例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const instance = await DuckDBInstance.create(':memory:'); // 或 'my.duckdb'、带 {threads:'4'}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const conn = await instance.connect();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conn.disconnectSync();   // 或 closeSync()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78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10.4 第三方客户端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的客户端版图由一套明确的三级支持等级（support tier）组织。厘清层级，才能判断某语言绑定在排期与稳定性上的预期：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Primary（一级）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：最先获得新特性，受社区支持（community support）。包括 C、CLI、Java/JDBC、Go、Node.js、ODBC、Python…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Secondary（二级）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：会获得新特性，但</a:t>
            </a: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不受社区支持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。包括 ADBC（Arrow）、C#（.NET）、C++。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Tertiary（三级）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：无支持保证，由社区维护。包括 Julia、Swift、Dart、PHP 等。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需要特别说明：R、Go、Rust、Java/JDBC 虽常被泛称为"第三方语言绑定"，但官方将其归入 </a:t>
            </a: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Primary 层级</a:t>
            </a: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并受社区支持，并非 Tertiary。本节的"第三…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R**（Primary）：经 `install.packages("duckdb")` 安装，遵循 DBI 接口，`dbplyr` / `duckplyr` 兼容 dplyr 语法…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Go**（Primary）：包 `duckdb-go` 经标准 `database/sql` 接口接入，用 `sql.Open("duckdb", "")` 建立连接，并提供 `N…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Rust**（Primary）：`duckdb-rs` 是基于 C API 的易用封装，`Connection::open_in_memory()` 打开内存库，`conn.exe…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Java / JDBC**（Primary）：Maven 依赖 `org.duckdb:duckdb_jdbc`，`DriverManager.getConnection("jdb…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79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10.5 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本章 surveyed CLI 之外的 DuckDB 客户端生态，要点可归纳为四组：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CLI 进阶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：`.mode csv/json/markdown` 把结果导出为可机读或文档友好的格式；`.read`、`-f`、stdin 重定向与 Unix 管道让 CL…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 / C++ API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：C API（`duckdb_open` / `duckdb_query` / `duckdb_prepare` / `duckdb_appender…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Node.js / ODBC / Wasm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：Node.js 经 `@duckdb/node-api` 提供实例缓存、Appender 与 chunk 流式取数；ODBC 驱…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第三方客户端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：R、Go、Rust、Java/JDBC 实为 Primary 层级并受社区支持；Julia、Swift、Dart、PHP 等才是 Tertiary 层级、由社…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80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第 11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第11章 与外部数据库集成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以进程内（in-process）分析引擎立足，但真实数据工程里，业务系统往往运行在独立的数据库之上：PostgreSQL 承载交易与业务元数据，MySQL 支撑高并发在线服务，SQLite 嵌在应用与移动端本地存储。把这类外部系统直接纳入 Duc…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81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11.1 ATTACH 机制与数据库集成模式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ATTACH 是 DuckDB 纳入外部数据源的统一入口。其语义是把一个外部存储"挂载"为当前实例中的一个 catalog（目录）——catalog 是 DuckDB 命名空间的最…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把外部数据库集成归类为"附加数据库（attached database）"能力。对原生 DuckDB 文件，直接 `ATTACH 'file.db' AS db;`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`TYPE postgres` / `TYPE sqlite` / `TYPE mysql` 分别由 postgres、sqlite、mysql 三个扫描扩展（scanner ex…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只读挂载通过 ATTACH 的 `READ_ONLY` 选项实现，如上方 MySQL 示例。只读挂载既保护源库不被意外写入，也省去 scanner 在远端建立写会话的开销，是做分析…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集成模式上，官方给出明确优先序：首选 scanner 扩展直接 ATTACH 远端库；若源系统不支持或不便暴露连接，则导出为 Parquet/CSV 再由 DuckDB 加载；再不…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一个与事务模型相关的约束值得强调：DuckDB 采用 MVCC 快照隔离，单笔事务只允许写入一个 attached 数据库；当两个事务同时写入同一远端库而发生写写冲突时，乐观并发控…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scanner 在挂载时会缓存远端 schema（模式）以提升重复查询效率。当远端表结构在外部被修改后，可用各扩展提供的 `clear_cache` 函数（如 `postgres_…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把 PostgreSQL 库挂载为 catalog pg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ATTACH 'host=localhost port=5432 dbname=mydb' AS pg (TYPE postgres);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把 SQLite 文件挂载为 catalog sq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ATTACH 'test.db' AS sq (TYPE sqlite);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把 MySQL 实例挂载为 catalog my（只读）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ATTACH 'host=localhost user=root port=0 database=mysqlscanner' AS my (TYPE mysql, READ_ONLY);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82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11.2 PostgreSQL 集成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PostgreSQL 集成由 postgres 扩展提供，其别名即 postgres_scanner。该扩展支持自动加载，但显式加载更利于在脚本中控制初始化：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挂载整库后用三段式寻址读取：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若只需临时探查某一张表，无需挂载整库，可用 `postgres_scan` 直接扫描单表：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ATTACH 使用的连接串为 PostgreSQL 风格 `{key}={value}` 键值对，可携带 host、port、user、password、dbname、passfi…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除标准 SQL 读写外，扩展暴露一组在 PostgreSQL 侧执行的辅助函数：`postgres_query(attached_db, query)` 在远端执行只读查询并返回结…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连接复用由连接池（connection pool）管理，可配置池大小、空闲超时、最大存活时间与获取模式（`force`/`wait`/`try`），降低高频查询下的握手成本。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访问托管在 Amazon RDS / Aurora 的 PostgreSQL 时，用户名密码可用短期 IAM 令牌替代。做法是由 aws 扩展配合 postgres 扩展：aws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此处 `TYPE rds` 的 secret 持有 RDS 实例标识与 IAM 主体，`TYPE postgres` 的 secret 通过 `AWS_RDS_SECRET` 引用…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v1.5.5 引入 `pg_staleness_query_enabled` 配置项（BOOLEAN，默认 `FALSE`）。启用后，DuckDB 可周期性探查缓存的 Postgr…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INSTALL postgres;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LOAD postgres;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83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11.3 SQLite 集成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SQLite 集成由 sqlite 扩展提供，别名 sqlite_scanner / sqlite3，支持自动加载。挂载一个 SQLite 数据库文件即把它作为 catalog 暴…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SQLite 默认 schema（模式）名为 `main`，故三段式寻址写作 `sq.main.users`。单表快速探查可用 `sqlite_scan`：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SQLite 采用存储类（storage class）而非严格列类型，其 INTEGER/REAL/TEXT/BLOB/NULL 按类型亲和（type affinity）规则映射到…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该扩展亦兼容 Turso（libSQL）数据库文件，可用于读取边缘与移动端落地的 SQLite 变体。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INSTALL sqlite;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LOAD sqlite;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ATTACH 'test.db' AS sq (TYPE sqlite);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sq.main.users;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84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11.4 MySQL 集成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MySQL 集成由 mysql 扩展提供，别名 mysql_scanner，支持自动加载。挂载语法与 PostgreSQL 对称：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此处必须点明一个易错点：MySQL 集成的连接串同样是 PostgreSQL 风格 `{key}={value}`（database/host/password/port/sock…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辅助函数与 PostgreSQL 对称：`mysql_query(attached_db, query)` 在远端执行只读查询；`mysql_execute(attached_db…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类型映射方面，扩展提供若干开关以贴合 MySQL 的布尔惯例：`mysql_tinyint1_as_boolean` 把长度为 1 的 TINYINT 视作布尔，`mysql_bi…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支持的操作涵盖 CREATE TABLE、INSERT、SELECT、COPY（含 `COPY FROM DATABASE`）、UPDATE、DELETE、ALTER TABLE、…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INSTALL mysql;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LOAD mysql;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ATTACH 'host=localhost user=root port=0 database=mysqlscanner' AS my (TYPE mysql, READ_ONLY);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USE my;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SHOW TABLES;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85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11.5 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本章梳理了 DuckDB 通过 scanner 扩展与 PostgreSQL、SQLite、MySQL 三类外部数据库集成的方法，要点归纳如下：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ATTACH 是把外部源挂载为 catalog 的统一入口，三段式 `catalog.schema.table` 寻址让远端表与本地表无差别；只读场景应优先 `READ_ONLY`…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PostgreSQL 路径用 postgres（postgres_scanner）扩展，支持整库挂载、单表 `postgres_scan` 与 `postgres_query`/`…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SQLite 路径用 sqlite 扩展挂载文件，注意类型亲和（type affinity）与 `sqlite_all_varchar` 脏数据兜底，并兼容 Turso/libSQ…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MySQL 路径用 mysql 扩展，连接串务必采用 PostgreSQL 风格；`mysql_tinyint1_as_boolean` / `mysql_bit1_as_bool…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86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第 12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第12章 云存储与远程数据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作为进程内（in-process）分析型数据库，数据默认落在本地文件。真实的数据工程与科学计算场景中，待分析的数据往往并不在本地磁盘：它们可能存放在 Amazon S3、Google Cloud Storage 这类对象存储（object sto…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87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12.1 httpfs 扩展与对象存储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`httpfs` 是 DuckDB 的 core extension，维护层级为 Primary，开箱可用且支持 autoload：当查询首次触及 `s3://`、`https:/…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`httpfs` 把对象存储统一抽象为文件系统接口，覆盖 S3、Google Cloud Storage（GCS）、Azure Blob/Data Lake、HTTP(S)、Clo…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S3 与 S3 互操作后端。** S3 及其兼容实现（R2、Fastly、Tigris、S3 Express）都通过 `TYPE s3` 的 secret 配置，差异主要体现在 `…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Google Cloud Storage。** GCS 经 S3 互操作 API 接入，需使用 HMAC key 构建 `TYPE gcs` 的 secret。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Cloudflare R2。** R2 需要 `ACCOUNT_ID` 以拼出端点 `https://&lt;acctid&gt;.r2.cloudflarestorage.com`，由 `T…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Azure。** Azure Blob Storage 与 Data Lake Storage（ADLS）使用 `az`/`azure`/`abfss` scheme，凭据支持 `…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Fastly 与 Tigris。** 二者均为 S3 兼容存储，借助 `TYPE s3` 配合特定 `ENDPOINT` 与 `URL_STYLE` 接入。Fastly 需 `UR…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S3 Express One。** 需显式指定端点 `s3express-&lt;az&gt;.&lt;region&gt;.amazonaws.com`（如 `s3express-use1-az5.us…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除了文件，`httpfs` 还能直接挂载（ATTACH）位于对象存储或 HTTPS 上的 DuckDB 数据库文件，将其中的表当作本地表查询：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多数情况下 autoload 已足够；显式加载仅用于明确意图或离线预装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INSTALL httpfs;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LOAD httpfs;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88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12.2 CREATE SECRET 与凭证管理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跨后端的访问凭证统一由 Secrets Manager 管理，通过 `CREATE SECRET` 声明，并在 `ATTACH` 或查询时按类型自动匹配。常用类型包括 `s3`、`…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Secret 默认仅存在于当前会话，重启后失效。可声明为持久（persistent）secret，使其跨会话保留——持久 secret 以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未加密的二进制形式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存放在用户目录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12.2.1 Secret 类型与典型参数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12.2.2 持久化存储与权限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显式长期密钥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CREATE SECRET (TYPE s3, KEY_ID 'AKIA...', SECRET '...', REGION 'us-east-1');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链式凭据：从配置与 STS 临时凭据获取，并跨账号 AssumeRole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CREATE SECRET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TYPE s3,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PROVIDER credential_chain,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CHAIN config,sts,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ASSUME_ROLE_ARN 'arn:aws:iam::123456789012:role/my-role',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REGION 'us-east-1'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);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89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12.3 远程文件读取性能建议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`httpfs` 采用同步 IO：每个线程在同一时刻最多发起一个 HTTP 请求。当查询需要向远端索取大量小对象（例如海量小 Parquet 文件、深层级 Hive 分区）时，单线…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超出内存的数据集仍可处理，DuckDB 通过 spill to disk 把中间状态溢出到临时目录（默认持久化模式下的 `&lt;db&gt;.tmp` 或内存模式下的 `.tmp`，可用 `…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远程读取的最大开销是网络传输量，而 DuckDB 的向量化执行器会把多种操作下推到扫描层，从源头削减取回的数据：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列裁剪（projection pushdown）</a:t>
            </a: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：`SELECT` 只列出所需列，DuckDB 只下载这些列的数据块，而非整行。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过滤下推（filter pushdown）</a:t>
            </a: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：`WHERE` 谓词被下推到 parquet 扫描，结合 row group 的 zonemap 跳过不匹配的行组，并减少回传行…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范围与限制下推</a:t>
            </a: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：`LIMIT` 与范围过滤能把取数规模压到最小，远程只回传命中的少量行组。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Hive 分区</a:t>
            </a: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：按常用过滤列分区，使整目录的无关分区被直接排除。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自 v1.3.0 起 DuckDB 支持远程数据缓存（`duckdb_external_file_cache()`），重复访问同一远端对象可免二次下载。用 `EXPLAIN ANA…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12.3.1 网络延迟与并行度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SET threads = 16;  -- 假设机器为 4 核，提升到 2–5 倍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90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12.4 Quack 远程协议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Quack 是一项把 DuckDB 实例转变为服务器的扩展，让其他 DuckDB 实例作为客户端通过 HTTP 连接——它补上了进程内架构天生缺失的多进程并发写与远程访问能力。Qu…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协议本身基于明文 HTTP 或经反向代理的 HTTPS，复用标准的负载均衡、防火墙与反向代理设施，没有自定义传输层。请求与响应以 `application/duckdb` 媒体类型…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服务端从已有 DuckDB 会话启动，返回监听 URI、HTTP URL 以及客户端所需的 `auth_token`：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客户端有两种接入方式。其一是无状态的 `quack_query`，无需挂载即可执行远程查询：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其二是 `ATTACH` 把远程实例作为完整 catalog 挂载，远程表、DDL、写入与事务如同本地一样使用：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Quack 服务端暴露底层 DuckDB 的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完整 SQL 面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（含读写），故默认采取保守策略：启动时生成随机认证 token（auth token），客户端每次连接都必须提供…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认证（authentication）与授权（authorization）是两道可插拔的钩子，均为全局作用域设置：认证函数 `quack_authentication_functio…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任何非本地部署都应前置成熟的 HTTP 反向代理来终止 TLS，常见方案为 nginx 或 Caddy 配合 Let's Encrypt。nginx 侧需关注 `client_ma…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Quack 当前为 beta，在生产环境使用尚不成熟，可能包含破坏性变更，预期在 DuckDB 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v2.0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 稳定。若遇扩展行为异常，可用 `FORCE INSTALL qua…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默认仅绑定 localhost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CALL quack_serve('quack:localhost');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监听外部地址需显式开启，并建议前置 TLS 终止的反向代理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CALL quack_serve('quack:0.0.0.0:9494', allow_other_hostname =&gt; true);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停止服务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CALL quack_stop('quack:localhost');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91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12.5 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本章覆盖了 DuckDB 跨越本地边界的三组能力。</a:t>
            </a: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其一，`httpfs` 扩展</a:t>
            </a: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统一了所有远程文件访问：S3、GCS、Azure、HTTP(S)、Cloudflare R2、…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92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PART 04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651760"/>
            <a:ext cx="2011680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1560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扩展机制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57600"/>
            <a:ext cx="10332720" cy="9509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13 章  第 13 章 扩展体系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14 章  第 14 章 关键扩展详解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93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第 13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 13 章 扩展体系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的一大设计特征是"可扩展（Extensible）"：Parquet、JSON、时区（ICU）、HTTP(S) 与 S3 等基础能力本身都以扩展（extension）形式实现，连引擎核心也借由扩展机制向外延展。这种"内核精简、能力外挂"的格局，让 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94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13.1 扩展架构与加载模型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把功能划分为两类：一类是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内置扩展（built-in / 静态链接，statically linked）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，随二进制一同发布、无法在运行时另行安装或卸载；另一类是…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`INSTALL` 的职责是从仓库下载扩展二进制、校验其签名（signature），并存入本地扩展目录。默认路径因版本与平台而异，组织为 `~/.duckdb/extensions…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`LOAD` 则把已安装的扩展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动态加载（dynamic loading）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到当前 DuckDB 实例，让扩展注册的函数、类型、表函数与索引方法生效。多数 core 扩展支持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`INSTALL` 不指定来源时默认从 `core` 仓库拉取；也可通过 `FROM &lt;repository&gt;` 指定 `core_nightly`（每夜构建仓库）或 `commu…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少数扩展因依赖外部系统库而无法 autoload，必须显式 `LOAD`。典型是 `spatial`（依赖 GEOS、PROJ、GDAL 等地理空间库）与 `odbc`（依赖 un…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两个硬性限制需要牢记。其一，已加载的扩展在当前进程生命周期内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无法卸载（unload）或重新加载（reload）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——`LOAD` 之后便一直存在。其二，**不存在 `UNIN…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还有一类扩展以静态链接形式存在，连运行时加载都不支持——例如 `jemalloc`（内存分配器），它被编译进二进制以替换系统分配器，既不能用 `INSTALL` 下载，也不能用 `…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排查扩展状态时，`duckdb_extensions()` 表函数给出当前环境可用扩展的清单，含名称、是否已安装、是否已加载、版本与仓库等字段：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通过该表函数可确认某扩展开是否已被 autoload、是否已实际加载，是诊断加载问题的第一步。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从默认仓库（core）安装 httpfs 扩展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INSTALL httpfs;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动态加载到当前实例，使其函数与类型生效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LOAD httpfs;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95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13.2 版本兼容性铁律与离线安装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扩展二进制与特定的 DuckDB 版本及平台（platform）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严格绑定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，这是整个扩展体系最不可动摇的规则。仓库按 `Target DuckDB Version` 组织目录…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常规做法是重装匹配版本。由于默认 `INSTALL` 发现本地已有同版本文件便会跳过，`FORCE INSTALL` 用于忽略本地缓存、强制重新下载——升级后或切换仓库来源时都应使…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网络受限或完全离线的场景，可用"直接按 URL 或本地路径安装/加载"的方式绕过仓库联网：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更系统化的离线方案是指定扩展搜索目录：通过配置项 `extension_directory`（单个目录）或 `extension_directories`（多个目录、以平台分隔符分…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与 `extension_directories` 对应的还有单数形式的 `extension_directory`，用于指定单个自定义目录；`extension_director…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`UPDATE EXTENSIONS;` 语句可尝试按当前 DuckDB 版本与仓库批量更新已安装扩展，但同样受版本绑定约束——跨大版本升级本质上仍需 `FORCE INSTALL…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升级 DuckDB 后，强制重新拉取匹配新版本的扩展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FORCE INSTALL httpfs;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也可切换仓库来源（例如从 nightly 切回官方 core）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FORCE INSTALL iceberg FROM core_nightly;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96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13.3 扩展签名与安全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对来自官方仓库的扩展实施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签名（signature）校验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。官方仓库 `core` 与 `community` 发布的扩展均经数字签名，DuckDB 在 `INS…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第三方或本地自行构建的扩展可能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未签名（unsigned）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。加载此类扩展需显式开启未签名支持——但该开关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只能在启动期确定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：要么在启动前通过配置项设定，要么以 `-un…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`allow_unsigned_extensions` 的"仅启动期可开"特性，把安全开关固化在进程生命周期起点，避免运行期被动态放宽从而引入风险。部分涉及本地数据的功能（如 `u…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另一个相关开关 `allow_community_extensions` 默认值为 `true`，控制是否允许从社区仓库安装扩展。它的关键行为是**自我锁定（self-lock）*…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综上，扩展安全由三层保障：签名校验确保来源可信、`allow_unsigned_extensions` 把未签名支持锁在启动期、`allow_community_extension…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启动期开启未签名扩展支持（仅可在启动时生效）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SET allow_unsigned_extensions = true;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等价地通过命令行参数启动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  duckdb -unsigned my.db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97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13.4 核心扩展一览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11247120" cy="20665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共有 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28 个核心扩展（core extensions）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，按维护方分为 Primary、Secondary 与 Third-party 三档支持层级。其中 `…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autoload 是区分扩展"要不要手动管"的核心机制。下表列出若干代表性核心扩展及其加载特征：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从组织方式看，核心扩展又分 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in-tree（树内）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 与 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out-of-tree（树外）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 两类：in-tree 扩展位于 DuckDB 主仓库（如 `httpfs`、…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478024"/>
            <a:ext cx="2811780" cy="31927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2478024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扩展</a:t>
            </a:r>
          </a:p>
        </p:txBody>
      </p:sp>
      <p:sp>
        <p:nvSpPr>
          <p:cNvPr id="8" name="Rectangle 7"/>
          <p:cNvSpPr/>
          <p:nvPr/>
        </p:nvSpPr>
        <p:spPr>
          <a:xfrm>
            <a:off x="3268980" y="2478024"/>
            <a:ext cx="2811780" cy="31927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14700" y="2478024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主要用途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80760" y="2478024"/>
            <a:ext cx="2811780" cy="31927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0" y="2478024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autoload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892540" y="2478024"/>
            <a:ext cx="2811780" cy="31927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38260" y="2478024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备注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2797302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2920" y="2797302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`parquet`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68980" y="2797302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314700" y="2797302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Parquet 读写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80760" y="2797302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26480" y="2797302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内置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892540" y="2797302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38260" y="2797302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无需 INSTALL/LOAD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3116580"/>
            <a:ext cx="2811780" cy="319278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02920" y="3116580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`json`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268980" y="3116580"/>
            <a:ext cx="2811780" cy="319278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314700" y="3116580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JSON 读写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80760" y="3116580"/>
            <a:ext cx="2811780" cy="319278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0" y="3116580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内置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892540" y="3116580"/>
            <a:ext cx="2811780" cy="319278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938260" y="3116580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无需 INSTALL/LOAD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3435858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2920" y="3435858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`httpfs`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268980" y="3435858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314700" y="3435858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HTTP/S/S3/R2/GCS/Hugging Face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080760" y="3435858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126480" y="3435858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是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892540" y="3435858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938260" y="3435858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别名 http/https/s3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57200" y="3755136"/>
            <a:ext cx="2811780" cy="319278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02920" y="3755136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`postgres`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268980" y="3755136"/>
            <a:ext cx="2811780" cy="319278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314700" y="3755136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挂载 PostgreSQL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080760" y="3755136"/>
            <a:ext cx="2811780" cy="319278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126480" y="3755136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是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892540" y="3755136"/>
            <a:ext cx="2811780" cy="319278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938260" y="3755136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别名 postgres_scanner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7200" y="4074414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02920" y="4074414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`iceberg`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268980" y="4074414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314700" y="4074414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Apache Iceberg 表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080760" y="4074414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126480" y="4074414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是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892540" y="4074414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8938260" y="4074414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支持 V3 spec（v1.5.5）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57200" y="4393692"/>
            <a:ext cx="2811780" cy="319278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02920" y="4393692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`icu`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268980" y="4393692"/>
            <a:ext cx="2811780" cy="319278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3314700" y="4393692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排序规则与时区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080760" y="4393692"/>
            <a:ext cx="2811780" cy="319278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126480" y="4393692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是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892540" y="4393692"/>
            <a:ext cx="2811780" cy="319278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8938260" y="4393692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首次区域/时区操作时触发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57200" y="4712970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502920" y="4712970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`fts`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268980" y="4712970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3314700" y="4712970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全文检索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080760" y="4712970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126480" y="4712970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是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892540" y="4712970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8938260" y="4712970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类 SQLite FTS5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57200" y="5032248"/>
            <a:ext cx="2811780" cy="319278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502920" y="5032248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`inet`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268980" y="5032248"/>
            <a:ext cx="2811780" cy="319278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3314700" y="5032248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INET（IPv4/IPv6/CIDR）类型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080760" y="5032248"/>
            <a:ext cx="2811780" cy="319278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126480" y="5032248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是</a:t>
            </a:r>
          </a:p>
        </p:txBody>
      </p:sp>
      <p:sp>
        <p:nvSpPr>
          <p:cNvPr id="76" name="Rectangle 75"/>
          <p:cNvSpPr/>
          <p:nvPr/>
        </p:nvSpPr>
        <p:spPr>
          <a:xfrm>
            <a:off x="8892540" y="5032248"/>
            <a:ext cx="2811780" cy="319278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8938260" y="5032248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—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57200" y="5351526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502920" y="5351526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`sqlite`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268980" y="5351526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3314700" y="5351526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挂载 SQLite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080760" y="5351526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6126480" y="5351526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是</a:t>
            </a:r>
          </a:p>
        </p:txBody>
      </p:sp>
      <p:sp>
        <p:nvSpPr>
          <p:cNvPr id="84" name="Rectangle 83"/>
          <p:cNvSpPr/>
          <p:nvPr/>
        </p:nvSpPr>
        <p:spPr>
          <a:xfrm>
            <a:off x="8892540" y="5351526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8938260" y="5351526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别名 sqlite_scanner/sqlite3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57200" y="5670804"/>
            <a:ext cx="2811780" cy="319278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502920" y="5670804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`excel`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268980" y="5670804"/>
            <a:ext cx="2811780" cy="319278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3314700" y="5670804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读写 .xlsx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080760" y="5670804"/>
            <a:ext cx="2811780" cy="319278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126480" y="5670804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是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892540" y="5670804"/>
            <a:ext cx="2811780" cy="319278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8938260" y="5670804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不支持旧版 .xls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57200" y="5990082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502920" y="5990082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`aws`</a:t>
            </a:r>
          </a:p>
        </p:txBody>
      </p:sp>
      <p:sp>
        <p:nvSpPr>
          <p:cNvPr id="96" name="Rectangle 95"/>
          <p:cNvSpPr/>
          <p:nvPr/>
        </p:nvSpPr>
        <p:spPr>
          <a:xfrm>
            <a:off x="3268980" y="5990082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3314700" y="5990082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AWS 凭据集成</a:t>
            </a:r>
          </a:p>
        </p:txBody>
      </p:sp>
      <p:sp>
        <p:nvSpPr>
          <p:cNvPr id="98" name="Rectangle 97"/>
          <p:cNvSpPr/>
          <p:nvPr/>
        </p:nvSpPr>
        <p:spPr>
          <a:xfrm>
            <a:off x="6080760" y="5990082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6126480" y="5990082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是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8892540" y="5990082"/>
            <a:ext cx="2811780" cy="319278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8938260" y="5990082"/>
            <a:ext cx="2720340" cy="319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支持 RDS IAM 认证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98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13.5 社区扩展生态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除官方核心扩展外，DuckDB 还设有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社区扩展仓库（community repository，别名 `community`）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，URL 为 `http://community…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社区扩展的使用方式与核心扩展一致，只是需显式指定 `FROM community`：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社区生态中有不少广为人知的成员：`tarfs`、`avro`（先作为社区扩展发布，2025 年初转正为 core extension）、`quack`（Quack 远程协议）、`l…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需要强调的是，社区扩展</a:t>
            </a: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同样受版本兼容性铁律约束</a:t>
            </a: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——其二进制依然绑定具体 DuckDB 版本与平台，版本错配会被拒绝加载，升级后同样要用 `FORCE INSTALL` 重拉…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INSTALL tarfs FROM community;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LOAD tarfs;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99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13.6 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本章系统拆解了 DuckDB 的扩展体系，核心要点如下：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加载模型分两步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：`INSTALL` 从仓库下载二进制、校验签名并存入 `~/.duckdb/extensions/&lt;版本&gt;/&lt;平台&gt;/`；`LOAD` 将其动态加载进当前实…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版本绑定是铁律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：扩展二进制严格绑定具体 DuckDB 版本与平台，错配即被拒加载；升级后须 `FORCE INSTALL` 重拉匹配版本。离线场景用 `INSTALL/LO…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安全靠三层锁定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：官方扩展经签名校验；`allow_unsigned_extensions` 仅启动期可开、运行期不可放宽；`allow_community_extensio…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核心扩展共 28 个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，`parquet`/`json` 为内置、开箱即用；稳定性分 unstable / pre-release / stable 三级，官方 `core`…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社区仓库 2024 年夏上线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，由社区维护、独立版本化，使用方式一致且同样受版本约束，丰富了 DuckDB 的能力边界。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掌握扩展的安装、加载、版本与安全机制后，下一章将进入自定义函数（UDF）与扩展开发，把这套体系延伸到你自己的代码之中。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100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第 14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 14 章 关键扩展详解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的功能大多以扩展（extension）的形式交付：核心能力如 Parquet、JSON 读写，外部系统集成如 PostgreSQL、Delta Lake 挂载，乃至向量检索、全文搜索，都遵循"按需加载"的模型。这种拆分的益处是把不常用的依赖挡在默…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101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14.1 JSON 扩展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JSON 扩展是随 DuckDB 二进制一同发布的内置扩展（built-in extension），与 `parquet` 并列，开箱即用。它不经由扩展仓库下载，也无需执行 `IN…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JSON 类型。** DuckDB 的 JSON 类型以半结构化方式承载 JSON 文本：它不强制 schema，也不在写入时严格校验内部结构，因此适合形态不固定的数据。当一个列声…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读取与自动推断。** `read_json` 与 `read_json_auto` 负责把 JSON 文件读入表。二者都支持 schema 自动推断（auto-detection）…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嵌套结构不会迫使你立即扁平化：可以把一整个子对象保留为 JSON 列，待真正需要某字段时再下钻。至于输入形态，`read_json` 与 `read_json_auto` 的差异在…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构造与序列化函数。** 与读取相对，扩展提供 `json_object`、`json_array` 现结构造对象与数组，并可用 `to_json`/`json_serialize`…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`read_json` 的自动推断、json 类型的容纳能力，正是第 6 章那些取值函数得以灵活运作的底座：前者解决"如何读入"，后者解决"不规则数据如何落下"，取值函数则在其上解…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JSON 为内置扩展，直接使用，无需安装/加载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read_json('events.json', auto_detect = true) LIMIT 10;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读取 NDJSON（每行一条 JSON 记录）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read_json_auto('logs.ndjson');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102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14.2 Spatial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spatial 扩展提供地理空间（GIS）函数与类型，底层依赖 GEOS、PROJ、GDAL 三套外部系统库。由于这些库独立于 DuckDB 二进制、无法由 DuckDB 自行打包…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地理类型与版本演进。** 自 DuckDB v1.5 起，`GEOMETRY` 类型已成为内置类型——意味着即便不加载 spatial 扩展，表中也能创建并存储 `GEOMETRY…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空间函数概览。** spatial 提供大量以 `ST_` 为前缀的标量函数，例如 `ST_Area`（面积）、`ST_AsText`（转 WKT 文本）、`ST_Buffer`（…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坐标参考系（CRS）的换算由 PROJ 承担，`ST_Transform` 可在不同 CRS 间投影；涉及经纬度与投影平面距离的语义差异，务必在调用前确认数据所用参考系。`ST_`…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R-Tree 空间索引。** 为加速空间范围查询，可建 R-Tree 索引：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R-Tree 节点的默认容量为 `max_node_capacity = 128`；`rtree_index_dump` 可用于诊断索引结构。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GDAL 集成。** 借助 GDAL，`ST_Read` 能读取数十种矢量与栅格格式，`COPY ... FORMAT gdal` 可将结果导出到 GDAL 支持的格式，从而把 D…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LOAD spatial;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CREATE TABLE pois (name VARCHAR, geom GEOMETRY);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INSERT INTO pois VALUES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('Beijing', ST_Point(116.40, 39.90)),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('Shanghai', ST_Point(121.47, 31.23));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以 WKT 形式输出，并计算到原点的距离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name,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   ST_AsText(geom) AS wkt,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   ST_Distance(geom, ST_Point(116.40, 39.90)) AS dist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FROM pois;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缓冲区的面积（单位取决于坐标参考系）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ST_Area(ST_Buffer(ST_Point(0, 0), 1)) AS circle_area;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判定某点是否落在另一个几何体内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ST_Within(ST_Point(116.40, 39.90), ST_Buffer(ST_Point(116.40, 39.90), 10)) AS inside;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103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14.3 Iceberg 扩展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iceberg 扩展用于读取乃至写入 Apache Iceberg 表——一种面向大规模分析的开放表格式（open table format）。Iceberg 表以元数据文件（`m…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两种访问模式。** 路径模式（path-based，只读）直接以 `iceberg_scan('path/to/metadata.json')` 读取本地或 S3 上的元数据文件，…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V3 spec 支持。** v1.5.5 的 iceberg 扩展支持 Iceberg V3 spec，涵盖 `VARIANT` 类型、`TIMESTAMP_NS`（纳秒级时间戳）…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从使用者视角，Iceberg 的价值在于快照（snapshot）隔离：每张表在任意时刻都对应一个快照，历史快照被保留，`iceberg_snapshots` 能列出它们，从而支持时…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写入限制。** 写入能力虽已具备，但约束明确：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仅支持 positional delete（位置删除）文件，不支持 copy-on-write（写时复制）删除；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仅采用 merge-on-read（读时合并）语义；若目标表将 `write.update.mode` / `write.delete.mode` 设为非 merge-on-rea…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只能作用于非排序（non-sorted）表。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此外，分区表的 `write.target-file-size-bytes` 与 `write.parquet.row-group-size-bytes` 不被遵守（会报错），除非…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INSTALL iceberg;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LOAD iceberg;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路径模式只读探查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iceberg_scan('s3://bucket/warehouse/table/metadata/v3.metadata.json') LIMIT 5;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目录模式读写（以 Polaris 为例）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ATTACH 'catalog' AS iceberg_cat (TYPE iceberg, ENDPOINT_TYPE polaris, ...);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常用元数据探查函数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iceberg_snapshots('s3://bucket/warehouse/table/metadata/v3.metadata.json');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iceberg_metadata('s3://bucket/warehouse/table/metadata/v3.metadata.json');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104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14.4 其他常用扩展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sqlite。** 把 SQLite 数据库文件作为外部 catalog 附加后直接读写，autoload 为是，别名 `sqlite_scanner` / `sqlite3`。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类型亲和（type affinity）规则将 SQLite 的存储类 `INTEGER`/`REAL`/`TEXT`/`BLOB`/`NULL` 映射到 DuckDB 类型；选项 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excel。** 读写 Excel `.xlsx` 文件，autoload 为是。`read_xlsx` 负责读取，`COPY ... TO 'out.xlsx' (FORMAT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限制：仅支持 `.xlsx`（Office Open XML），旧的二进制 `.xls` 格式不被支持。常见用途是把业务导出的报表直接入库，或把查询结果回写供非技术同事用 Exce…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aws。** AWS 凭据与服务的 Secrets Manager 集成（覆盖 S3、Glue、S3 Tables、RDS 等），autoload 为是。`credential_c…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azure。** 访问 Azure Blob Storage 与 Data Lake Storage（ADLS），autoload 为是；协议 scheme 含 `az` / `a…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delta。** 读取 Delta Lake 表（基于 delta-kernel-rs），autoload 为是。可通过 `delta_scan('path')` 或 `ATTAC…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限制：平台仅含 Linux / macOS / Windows 的 AMD64（`linux_amd64` 与 `linux_arm64` 也支持），无 `windows_arm6…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ducklake。** DuckLake 是 DuckDB 原生的湖仓（lakehouse）格式，元数据与数据分离存储，autoload 为是。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INSTALL sqlite;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LOAD sqlite;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ATTACH 'file.db' AS my_sqlite (TYPE sqlite);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my_sqlite.main.table1;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105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14.5 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JSON 与 parquet 为内置扩展，随二进制发布、开箱即用；JSON 类型承载不规则数据，`read_json` 负责读入与 schema 自动推断，构造函数则把 DuckD…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spatial 因依赖 GEOS / PROJ / GDAL 外部系统库而必须显式 `LOAD`；`GEOMETRY` 类型自 v1.5 内建、运算由扩展提供，R-Tree 索引与…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iceberg 支持路径与目录两种模式，v1.5.5 兼容 V3 spec（VARIANT、TIMESTAMP_NS、默认值、binary deletion vectors），但写…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sqlite、excel、aws、azure、delta、ducklake、vss 等扩展覆盖了从本地文件到云存储、从关系数据库到向量检索的常见场景，各自有 autoload 行为…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106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PART 05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651760"/>
            <a:ext cx="2011680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1560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性能与运维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57600"/>
            <a:ext cx="10332720" cy="9509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15 章  第15章 配置与性能调优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16 章  运维手册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107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第 15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第15章 配置与性能调优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在大多数场景下依靠精心选择的默认配置即可达到良好性能，但当数据规模、并发环境或硬件条件偏离典型负载时，理解并主动调整配置仍是工程落地的必要能力。本章系统梳理配置机制、内存与线程资源、性能最佳实践、执行计划分析方法，以及常见性能陷阱与排查手段，目标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108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15.1 配置机制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的行为由一组配置项（configuration options）控制，共有四种设置途径。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SET 与 PRAGMA 是最常用的交互方式，二者在赋值时等价。连接参数用于进程启动前就必须确定的项（例如 `allow_unsigned_extensions` 只能在启动时开启…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任意一项配置若需还原为默认值，使用 RESET 语句：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查询当前生效值有两种手段。其一是 `current_setting()` 函数，按名称取单项：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其二是 `duckdb_settings()` 表函数，可列出全部配置项及其默认值、取值范围与当前值：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配置项按作用域分为 GLOBAL 与 LOCAL 两类。GLOBAL 配置对整个数据库实例生效，例如 `threads`、`memory_limit`、`checkpoint_th…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SET memory_limit = '10GB';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SET threads TO 4;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PRAGMA enable_progress_bar;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109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15.2 内存与线程配置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内存上限由 `memory_limit`（别名 `max_memory`）控制，默认值为物理内存的 80%，以字符串形式指定，例如 `'1GB'`、`'10GB'`。一个容易被忽视…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并行度由 `threads`（别名 `worker_threads`）控制，默认等于 CPU 核数。在容器或多租户环境中，默认占满全部核会挤占其他负载，应显式限制；若需要确定性结果…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当内存不足以容纳中间数据时，DuckDB 将数据 spill to disk（溢写到磁盘），溢出目录由 `temp_directory` 指定，默认位于库文件同名的 `.tmp`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持久化相关的自动检查点由 `checkpoint_threshold`（别名 `wal_autocheckpoint`）控制，默认值为 16 MiB——当预写日志（WAL）达到该体…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存储层方面，`default_block_size` 默认 262144（256 kB），取值范围须为 2 的幂且介于 16384~262144 之间，仅在新建库文件时生效。`pr…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SET memory_limit = '4GB';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110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15.3 性能最佳实践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类型选择对性能影响显著。用 `VARCHAR` 编码本应以数值或时间表示的列，既浪费空间又拖慢计算。在 LDBC 社交网络数据集的 5.54 亿行 `creationDate` 列…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主键、唯一、外键等约束（constraints）与索引（indexes）仅服务于数据完整性，几乎不提升查询性能。DuckDB 的 join 与聚合并不依赖它们来加速。约束检查与索引…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压缩是另一个反直觉却关键的要点。持久化数据库默认启用压缩，而内存表默认不压缩。TPC-H Q1（SF30）实测显示：未压缩内存库耗时 4.22 s，压缩内存库 0.55 s，压缩持…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并行以 row group（行组）为单位，DuckDB 原生格式的默认 row group 大小为 122,880 行。一条查询要利用 k 个线程，至少需要扫描 k × 122,8…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内存规划上，理想状况是每线程分配 1–4 GB。聚合密集负载每线程 1–2 GB，join 密集则建议 3–4 GB。当 HyperThreading 等因素导致线程过多反而变慢时…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文件格式方面，Parquet 普遍优于直接查询 CSV（TPC-H 在 Parquet 上比原生库慢 1.1~5.0×，但仍是首选外部格式）。理想的 Parquet row gro…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推荐：以 TIMESTAMP 存储时间，以 BIGINT 存储整数编码，避免 VARCHAR 编码数值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CREATE TABLE events (ts TIMESTAMP, user_id BIGINT, value DOUBLE);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111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15.4 执行计划分析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理解查询为何慢，离不开对执行计划的审视。`EXPLAIN` 仅打印物理计划（physical plan）而不实际执行，输出中给出估计基数（EC，estimated cardinal…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`EXPLAIN ANALYZE` 则会真正执行查询并逐算子统计累计耗时、估计基数与真实基数。在多线程下各算子时间之和会大于总时长；远程读取场景还会报告请求数与传输量，是定位网络瓶…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分析时重点关注两类问题。其一是连接策略：应争取 hash join，避免 nested loop join（嵌套循环连接）。当统计信息缺失或估计严重偏差时优化器可能误选嵌套循环，此…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其二是 cardinality explosion（基数爆炸）：多表连接或不当的笛卡尔积会使中间结果行数指数膨胀，即便单个算子看似高效，整体也会因数据量失控而极慢。通过对比 `EX…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EXPLAIN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u.user_id, count(*)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FROM users u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JOIN events e ON u.user_id = e.user_id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GROUP BY u.user_id;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112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15.5 常见性能陷阱与排查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超内存（larger-than-memory）负载依赖 spill to disk 支持，`GROUP BY`、`JOIN`、`ORDER BY` 以及带 `OVER (PARTI…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同一查询中多个 blocking operator（阻塞算子）叠加，各自需要缓冲全部输入，内存峰值叠加；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部分聚合函数不支持落盘，典型如 `list()` 与 `string_agg()`；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排序聚合（在 `ORDER BY` 子句中做聚合）属于 holistic 算子，需容纳全部输入；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`PIVOT` 内部使用 `list()`，受同样的限制。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缓解 OOM 的常用手段是关闭 `preserve_insertion_order` 以降低内存占用，并适度下调 `memory_limit`（因为部分操作绕过 buffer ma…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除性能陷阱外，命令行工具存在两个版本相关的已知坑。v1.5.0 在 Linux/macOS 下以管道方式执行的脚本（如 `duckdb &lt; test.sql`）不会运行，绕过方法是…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v1.5.2 中直接以命令行附加 HTTPS 数据库会失败（httpfs 自动加载时报告 `Schema with name main does not exist!`），解决方式…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排查 OOM 时还需区分两类错误：DuckDB 抛出的 `OutOfMemoryException`，以及 Linux OOM reaper 直接杀死进程（可用 `dmesg` 查…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SET preserve_insertion_order = false;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SET memory_limit = '50%';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SET threads = 4;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113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15.6 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本章梳理了 DuckDB 的配置与性能调优要点。配置上，SET/PRAGMA、连接参数与环境变量四途并用，RESET 还原默认值，`current_setting()` 与 `du…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114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第 16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运维手册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以进程内（in-process）嵌入式数据库的形态出现，没有常驻服务进程，也不需要 DBA 团队去维护一套独立的数据库服务器。这种轻量特性让很多人误以为它"无需运维"。事实上，当 DuckDB 进入生产环境——无论是作为本地分析工具、数据管道的一…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115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16.1 安装与版本策略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安装 DuckDB 的渠道随使用场景而异。交互式 CLI 与嵌入到应用程序中所采用的路径并不相同，语言客户端也各有各的包管理器。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安装脚本（install.duckdb.org）**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Linux 与 macOS 上，官方提供一键安装脚本，把最新稳定版 CLI 安装到 `~/.duckdb/cli/latest/duckdb`：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安装完成后，需把 `export PATH="~/.duckdb/cli/latest":$PATH` 写入 shell 配置文件，使 `duckdb` 命令在任意目录下可用。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版本化（versioning）是生产部署的核心诉求。安装脚本通过 `DUCKDB_VERSION` 环境变量支持精确锁定某一发布版本——可回溯到 v1.0.0 以来的任意历史发布版…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这一机制的价值在于可重复性：在 CI、容器镜像或交付物中固定 `DUCKDB_VERSION`，能确保每次构建都拉取行为一致的二进制，避免因"最新版"漂移引入不预期的变更。从发布治…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Windows 用户可借助 beta 阶段的 PowerShell 脚本：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官方 Docker 镜像**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容器化场景下，官方镜像 `duckdb/duckdb` 同时支持 ARM64 与 x86_64 架构：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curl https://install.duckdb.org | sh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116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16.2 DuckDB 的足迹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的足迹（footprint）指的是它在磁盘与内存上留下的痕迹，以及运行前需要为它预留多少资源。理解这一点，才能在版本控制、备份与容量规划上做出正确决策。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嵌入式与单文件存储**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是嵌入式（embedded）分析型数据库，以 in-process 方式运行在调用它的进程内部，没有独立服务进程，也不监听端口。它的存储格式是单文件（single-f…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运行时创建的辅助文件**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除了库文件本身，DuckDB 在运行时会创建若干辅助文件，分全局与工作目录两类。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全局文件位于用户 home 目录（`~`）：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工作目录或库文件相对路径下的本地文件：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预写日志 `.wal` 是崩溃恢复的关键：正常关闭数据库后它会被清理；若进程异常终止，下次打开时 DuckDB 会依据 `.wal` 回放未落盘的写入。临时目录 `.tmp/` 则…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二进制体积与内存占用**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*.wal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*.tmp/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117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16.3 日志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内置一套可查询的日志体系，由 `enable_logging`（默认开启，值为 1）控制。所有日志进入名为 `duckdb_logs` 的特殊视图，可像普通表一样 `…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日志级别**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日志级别按严重程度由低到高排列为 `ERROR` &lt; `WARN` &lt; `INFO` &lt; `DEBUG` &lt; `TRACE`。配置参考中 `logging_level` 的默认值为…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日志存储位置**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日志可写入三种存储（storage）：`memory`（默认）、`stdout`（以 CSV 形式输出到标准输出）、`file`（CSV 文件）。切换到标准输出：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写入文件时指定路径，简写形式为 `storage_path`：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`duckdb_logs` 视图会自动指向当前活动存储。需要注意日志有缓冲，`stdout` 默认禁用缓冲、而 `memory`/`file` 默认缓冲 2048 条；调试崩溃场景…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结构化日志类型**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对特定子系统提供结构化（structured）日志，便于机器解析与可观测性接入。任务关键的类型包括 `HTTP`、`FileSystem` 与 `Metrics`：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CALL enable_logging();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* FROM duckdb_logs;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CALL truncate_duckdb_logs();   -- 清空当前日志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CALL disable_logging();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118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16.4 安全加固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的执行模型决定了它必须与 bash、Python 一样被看待：它用运行它的那个用户的权限执行 SQL。把 SQL 当作代码，而不是数据——不要在未经沙箱化的情况下执行…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最小权限的文件访问**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`enable_external_access` 默认 `true`，允许加载扩展、`COPY`、读取 CSV/Parquet 等外部状态访问。不可信环境下应先将其关闭，再以白名单…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也可通过 `allowed_paths` 以单文件粒度放行，或用 `SET disabled_filesystems='LocalFileSystem';` 彻底禁掉本地文件系统。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扩展签名与供应链风险**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扩展与 DuckDB 进程同权，每一次加载都做二进制签名校验，分为 core key 签名、community key 签名与无签名三类。安全级别由配置项决定：默认允许 core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`allow_unsigned_extensions` 默认 `false`，且只能在启动时开启，属于明确的提权风险，仅扩展开发时才考虑。社区扩展仓库本质类似 pip/npm，是"…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与之相关的还有自动加载/安装开关 `autoload_known_extensions` 与 `autoinstall_known_extensions`，二者默认值均为 `tru…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锁定配置防篡改**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SET allowed_directories = ['/tmp'];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SET enable_external_access = false;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119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16.5 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把 DuckDB 投入生产，运维重心从"养服务器"转变为"管版本、控足迹、开日志、守边界"。本章的四条主线可归纳如下：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安装与版本：通过 `DUCKDB_VERSION` 锁定发布版本，保证构建可重复；官方 Docker 镜像覆盖主流架构；升级须同步重装与版本、平台严格绑定的扩展。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足迹管理：单文件库无服务进程，但会产生 `.wal` 与 `.tmp/` 等辅助文件；用 `.gitignore` 区分库文件与临时产物，删除空间回收靠 `CHECKPOINT` 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日志体系：`logging_level` 默认 `WARNING`，日志可存 `memory`/`stdout`/`file`，`HTTP`/`FileSystem`/`Metri…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安全加固：把 SQL 当作代码，`enable_external_access` 配白名单做最小权限，关闭自动加载/安装以抵御供应链风险，`lock_configuration` 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这些配置并非银弹，它们与操作系统沙箱、容器隔离共同构成纵深防御。在不可信输入面前，限制文件访问、禁用 root、使用预编译语句，才是最贴近本质的防线。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120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PART 06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651760"/>
            <a:ext cx="2011680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1560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原理剖析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57600"/>
            <a:ext cx="1033272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17 章  第17章 DuckDB 内部原理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121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第 17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第17章 DuckDB 内部原理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之所以能在进程内（in-process）环境中提供接近专门分析引擎的查询性能，根源不在某一处魔法，而是一组相互咬合的设计选择：列式存储（columnar storage）、向量化执行（vectorized execution）、磁盘上的轻量压缩（…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122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17.1 查询处理流水线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SQL 字符串从输入到产出结果，在 DuckDB 内部经历一条分层、单向的流水线。这条流水线把"文本"逐级翻译成"可在内存中批量执行的物理算子"，每一层只关心自己职责范围内的转换，…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Parser 的职责是把原始 SQL 字符串切成若干 token，并组装成四种中间结构：`SQLStatement`、`QueryNode`、`TableRef` 与 `Parse…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关键在于，Parser 阶段完全不感知 catalog，也不解析列类型。即使被查询的表在数据库中根本不存在，Parser 也不会报错——它只在语法层面完成 token 化。除显式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Binder 把 Parser 产出的节点转换为"绑定（bound）"等价物，对应关系为：`SQLStatement` → `BoundStatement`、`QueryNode`…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Logical Planner 由 bound statement 构造 `LogicalOperator` 节点树，形成逻辑查询树——这一步描述"要算什么"，还不涉及"怎么算"。…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逻辑层的表达式引用的是"某表某列"，形式为 `BoundColumnRefExpression`。Column Binding Resolver 把这种语义化引用改写为执行引擎中的…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Physical Plan Generator 把逻辑算子树转换为 `PhysicalOperator` 树，描述"具体如何执行"。Execution 阶段运行这些物理算子，产出结…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整条流水线用文字描述如下：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借助 `EXPLAIN` 可以直接观察优化后的物理计划，验证上述阶段的最终产物：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SQL 字符串 → Parser(token) → Binder(bound)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→ Logical Planner(LogicalOperator 树) → Optimizer(优化后的逻辑树)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→ Column Binding Resolver → Physical Plan Generator(PhysicalOperator 树)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→ 向量化执行(DataChunk 在算子间流动) → 结果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123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17.2 向量化执行引擎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传统数据库普遍采用 Volcano（又称 Iterator）执行模型。该模型中每个算子实现 `next()` 方法，每次调用返回一行（tuple-at-a-time）数据。算子之间…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采用基于推送（push-based）的向量化执行模型。算子的批处理单位不是单行，而是固定大小的向量（Vector）。整批数据在算子树间流动，DataChunk 被"推…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向量化模型相对 Volcano 模型的优势体现在三点：其一，批处理把解释与虚调用的开销摊薄到 2048 行上，单位数据的调度成本大幅下降；其二，对整批数据做紧凑循环，既贴合 CPU…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DataChunk 是一组 Vector 的集合，是执行期间在算子间传递的基本单位。例如 `PhysicalProjection` 算子就用一个 DataChunk 表示一个列列表…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支持多种向量格式：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Flat Vector（扁平向量）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：物理上就是一段连续数组，是标准的未压缩格式，逻辑表示与物理表示完全一致。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Constant Vector（常量向量）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：物理上只存一个常量值，适合重复值（如 `SELECT lst || 'duckdb'` 中的字面量），也由存储层从"常量压缩（C…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Dictionary Vector（字典向量）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：由一个 child vector 加一个指向 child 的下标数组（selection vector）组成，存储层从"字典…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Sequence Vector（序列向量）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：由一个 offset 与一个 increment 值表示，适合存储递增序列，通常用于行标识符（rowid）。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124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17.3 列式存储与压缩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的数据文件采用列式存储，并按 Row Group（行组）做水平分区——这一概念等价于 Parquet 的 row group。同一列的数据在物理上连续存放，使分析查询…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默认情况下，DuckDB 仅对持久化数据库做压缩，内存数据库不压缩；可用 `ATTACH ... (COMPRESS)` 为内存库开启压缩。Row Group 的大小可通过 `AT…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采用"轻量压缩（lightweight compression）"策略，追求压缩与解压/执行之间的低开销平衡，而非追求极限压缩率。可用的磁盘压缩算法包括：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Constant Encoding（常量编码）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RLE（游程编码）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Bit Packing（位打包）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Frame of Reference（FOR，偏移基准编码）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Dictionary Encoding（字典编码）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FSST（VLDB 2020 提出的字符串压缩）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ATTACH '/tmp/analytics.db' AS analytics (ROW_GROUP_SIZE 16384);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125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17.4 查询优化器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的优化器对逻辑查询树运行下列优化：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Expression Rewriter 简化表达式并做常量折叠（constant folding）——把能在编译期求值的部分直接算出结果，例如把 `1 + 2` 替换为 `3`，把…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Filter Pushdown 把过滤条件下推进计划树，并在等价集（equivalency sets）上复制过滤条件，使过滤尽早发生、减少上游算子处理的数据量。它还会剪掉那些"静态…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Join Order Optimizer 使用动态规划（dynamic programming）重排 join 顺序，具体采用论文《Dynamic Programming Stri…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Common Sub Expressions（公共子表达式提取）从 projection 与 filter 节点中抽取公共子表达式，避免同一段计算在多处重复执行。这对含有重复复杂表…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In Clause Rewriter 把大的静态 `IN` 子句重写为 MARK join 或 INNER join。当 `IN` 列表很长时，这种改写让查询能走更高效的连接路径，…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17.4.1 Expression Rewriter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17.4.2 Filter Pushdown（谓词下推）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17.4.3 Join Order Optimizer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126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17.5 事务与 MVCC、乐观并发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在进程内（in-process）模式下提供两类并发选项：读写模式（read-write）下一个进程可读可写；只读模式（read-only）下多个进程可同时读，但无人能…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采用这种模型的动机是把数据缓存在 RAM 以加速分析查询，并缓存函数指针、catalog 等，使同一连接的后续查询更快。catalog 在进程内被缓存正是这一动机的直接体现。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只要没有写冲突，多个并发写都会成功；append（追加插入）永不冲突，即便写入同一张表。多个线程可同时更新不同的表，或更新同一张表的不同子集。当两个线程试图同时编辑（update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这种乐观并发控制适合读密集的分析系统：大多数查询互不修改数据，冲突概率低；一旦发生写写冲突，以乐观失败告终并要求重试，比悲观锁的常驻开销更轻。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原生格式不支持多进程并发写。需要多进程写入时，须经 Quack 远程协议（把 DuckDB 变成客户端-服务器数据库，目前为 beta）或 DuckLake + Po…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提供快照隔离（snapshot isolation），表现为 repeatable reads：一个事务在其生命周期内看到的是启动时刻的一致性快照，不受其他已提交事务…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只读挂载的示例如下：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17.5.1 进程内模式下的两种并发选项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17.5.2 单进程内的写并发规则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ATTACH 'shared.db' (ACCESS_MODE READ_ONLY);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127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17.6 ART 索引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使用 Adaptive Radix Tree（自适应基数树，ART）作为索引的原语数据结构，主要用于主键与等值查找等场景。其设计目标是在分析负载下保持低内存占用与高查…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ART 索引有一个重要限制：只有单列查询才能走 index scan——复合条件或涉及多列的范围扫描无法利用 ART 索引。这与 B-Tree 的多列前缀命中不同，是 ART 在 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另一处与 PostgreSQL 的行为差异在于：在 DuckDB 中，VACUUM 会跳过带有 ART 索引的表，且不回收其空间。对建有 ART 索引的表执行 `VACUUM` 并…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关于 ART 的逐节点实现细节，本书所依据的官方 internals 文档未设独立章节，权威内容可参考《Design and Implementation of DuckDB In…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17.6.1 适用场景与单列限制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17.6.2 VACUUM 行为差异与实现参考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CREATE INDEX idx_orders_cust ON orders (o_custkey);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128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17.7 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本章沿"一条 SQL 如何被执行"的主线拆解了 DuckDB 的内部机制，可归纳为四个相互支撑的支柱：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分层流水线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：Parser 仅做词法拆解、不感知 catalog 与类型；Binder 借 catalog 完成表/列/类型的语义绑定；Logical Planner 产出逻…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向量化执行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：推送式模型以 `STANDARD_VECTOR_SIZE = 2048` 行的 DataChunk 为批处理单位在算子间流动，相较 Volcano 的逐行 `n…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列式存储与轻量压缩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：数据按 Row Group 水平分区；磁盘上采用 Constant / RLE / Bit Packing / FOR / Dictionary / F…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MVCC 与乐观并发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：进程内以 MVCC + 乐观并发支持多写线程，写写冲突以失败告终需重跑；多进程写须经 Quack 或 DuckLake；加上仅单列可走 index s…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掌握这些内部原理，有助于在实际调优时判断一条查询为何走某个计划、为何占用某等磁盘空间，以及并发写入应如何组织。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129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PART 07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651760"/>
            <a:ext cx="2011680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1560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实战与总结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57600"/>
            <a:ext cx="10332720" cy="9509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18 章  第18章 应用场景实践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19 章  第 19 章 总结与展望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130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第 18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第18章 应用场景实践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前十七章沿着"安装配置 → SQL 查询 → 数据工程 → 客户端与生态集成 → 扩展机制 → 性能调优 → 原理剖析"的脉络，逐步拆解了 DuckDB 的能力边界与内部机理。能力终究要落到具体的工作负载上才有意义。DuckDB 的出身决定了它并非用来取代传统…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131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18.1 本地数据分析与探索式查询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探索式分析（exploratory data analysis）的痛点往往是"想看一眼数据却要先搭一套环境"。DuckDB 的进程内特性恰好消解了这道门槛：不需要启动服务，不需要建…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的命令行工具（CLI）开箱即用。给定一个 Parquet 文件，无需任何导入步骤，直接用 `FROM` 把它当表查询：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单条 `-c` 参数即可执行整段 SQL 并退出，适合写进 shell 管道或定时任务。文件格式由扩展名自动识别，CSV 同样适用：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面对陌生的数据集，先摸清结构与分布比急着写查询更务实。`DESCRIBE` 看 schema，`SUMMARIZE` 则一次性给出每列的最小值、最大值、近似唯一值数、均值、分位数与…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远程文件也无需预先下载，DuckDB 会把列裁剪（projection pushdown）与过滤下推（filter pushdown）直接作用到远程读取上，只传输所需部分：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CLI 默认以 Duckbox 表格呈现结果，配合 `YouPlot` 这类终端绘图工具，更能在无图形界面的环境里快速做可视化：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笔记本环境里，DuckDB 既能以原生 Python 连接工作，也能借由 jupysql 把代码单元变成 SQL 单元。原生接入只需加载扩展并指向一条连接：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此后 `%sql` 执行单行查询、`%%sql` 把整段单元当作 SQL 来跑，结果默认呈现为 pandas DataFrame。需要把本地 DataFrame 也纳入查询范围时，…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这会让当前命名空间中所有可见的 pandas DataFrame 都能被 SQL 直接引用，省去手动注册的步骤。`%sqlplot` 则把绘图计算下推到 SQL 引擎内部完成，避免…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duckdb -c "SELECT year, count(*) AS n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       FROM 'sales.parquet'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       GROUP BY year ORDER BY year;"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132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18.2 作为 SQLite 的 OLAP 补充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SQLite 是嵌入式事务处理（OLTP）的事实标准，几乎内置在所有手机与桌面软件中；它在小事务、高并发写入的场景表现稳健，却不擅长跨多表、跨多行的聚合分析。DuckDB 恰好在另…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典型形态是移动端或桌面应用用 SQLite 持续记录交易流水、用户行为等行级写入；运营侧要回答"各区域本月成交额""用户留存趋势"这类问题，则把 SQLite 文件交给 DuckD…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需要强调的是，DuckDB 通过 `sqlite` 扩展读取 SQLite 文件是只读桥接，分析查询不会改写源库，这与把事务库与分析库物理隔离的安全诉求一致。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桥接的第一步是安装并加载扩展：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随后即可用 `sqlite_scan` 直接扫描某张表，或用 `ATTACH` 把整个 SQLite 库挂为 DuckDB 的一个 schema：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`ATTACH ... (TYPE sqlite)` 之后，`app` 下的所有表都像普通 DuckDB 表一样可查，列类型按 SQLite 的存储类自动映射。桥接是即时且轻量的，…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设想 `app.db` 内有一张 `transactions` 表，记录每笔订单的地区、金额与时间。用 DuckDB 承接其分析侧只需一次桥接：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这段查询对 SQLite 文件做列式读取与向量化聚合，源库保持只读。若分析结论需要回流到事务系统（例如把汇总结果写回 SQLite 的报表表），可先把结果写成 Parquet 或以…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18.2.1 分工：事务与分析各司其职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INSTALL sqlite;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LOAD sqlite;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133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18.3 轻量级数据管线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ETL 管线的本质是把分散、异构的数据抽取出来，清洗转换后落到统一的存储。重型方案往往需要专门的调度服务与计算集群，而许多中小规模场景里，DuckDB 自身就能充当内存计算层（in…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 `read_csv` 与 `read_parquet` 是查询级别的函数式读取器，可在一条 SQL 内同时打开不同来源并 join：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`CREATE TABLE ... AS`（CTAS）把结果物化为当前连接中的一张表，后续步骤直接引用，不必重复扫描源文件。当源 schema 偶发不一致（例如某批文件多出或少了几…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中间结果既可以持久化为 DuckDB 单文件库，也可以导出为 Parquet 供下游继续消费。写出 Parquet 时，可显式指定压缩与 row group 大小以贴合下游读取习惯…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若下游是另一个 DuckDB 库（或同一管线不同阶段的产物需要集中管理），则直接 `COPY ... TO` 进已 `ATTACH` 的目标库：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数据需要增量更新而非全量重写时，`MERGE` 语句（自 v1.4.0 引入）可用单条语句完成按主键的插入、更新与软删除，契合缓慢变化维（SCD Type 2）等常见 ETL 语义…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把上面的 SQL 收进一个脚本，再交给 cron 或 Airflow 定时触发，便是一条完整的轻量管线。DuckDB 进程内、无服务的特性意味着脚本启动即算运行、结束即算退出，没有…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批量加载阶段应尽量避开主键、唯一等约束——它们会触发索引维护与完整性检查，显著拖慢摄入；确有完整性需要时，遵循"先加载、后加约束"的原则，加载完成再补主键，比边加载边校验快数倍。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18.3.1 多源读取与内存计算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CREATE TABLE enriched AS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c.customer_id,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c.name,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o.order_date,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o.amount,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o.amount * COALESCE(e.rate, 1.0) AS amount_local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FROM read_csv('orders.csv', auto_detect = true)       AS o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JOIN read_parquet('customers.parquet')                 AS c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ON o.customer_id = c.customer_id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LEFT JOIN read_parquet('fx_rates.parquet')             AS e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ON c.country = e.country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AND o.order_date = e.rate_date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WHERE o.order_date &gt;= DATE '2024-01-01';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134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18.4 嵌入式分析中台与应用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中台（middle platform）概念常被等同于一套独立的分析服务，但很多产品的分析需求其实轻到不必起服务：报表看板、运营埋点查询、本地 BI（business intelli…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不依赖任何后台进程，引擎与宿主应用共享同一地址空间。应用启动时顺带打开一个持久库，后续查询就是一次函数调用，没有网络往返、没有连接池耗尽之忧：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持久库的默认线程数等于 CPU 核数，默认 `memory_limit` 为物理内存的 80%——分析即服务（analytics-as-a-service）被压缩到"嵌入一个库"的…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一个内嵌的分析中台，对外暴露的往往不是 SQL 字符串，而是若干预定义的查询接口。DuckDB 的 prepared statement（预处理语句）适合这类"同结构、不同参数"的…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查询逻辑沉淀在应用内部，数据驻留在本地单文件库，既绕开了独立数仓的运维，又保留了 SQL 的表达力。结合 `httpfs` 与云存储 secret，这类中台还能透明地把远程 Par…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进程内并不意味着不能并发。同一进程内的多 reader/writer 线程，各自用 `cursor()` 拿到线程本地的连接句柄，即可并发读写同一 DuckDB 文件——DuckD…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连接本身是宝贵资源，复用同一连接优于频繁断开重连；若应用是多线程服务，用连接池或在各线程内复用句柄都比每请求新建连接更经济。单事务只能写入一个 attached 数据库，且写写冲突…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18.4.1 进程内就地分析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18.4.2 轻量分析中台的实现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import duckdb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con = duckdb.connect("analytics.duckdb")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con.execute("INSERT INTO events SELECT * FROM read_csv('events.csv')")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rows = con.execute(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"SELECT device, count(*) AS n FROM events GROUP BY device"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).fetchall()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print(rows)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135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18.5 与数据科学生态协同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Python 是 DuckDB 的一级客户端，二者在数据科学生态里的协作方式是本章其余场景的技术底座。pandas、Polars、PyArrow 与 DuckDB 之间并非"谁替代…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replacement scan 让当前作用域中可见的 DataFrame 变量无需任何注册，就能直接出现在 SQL 的 `FROM` 子句里。DuckDB 遇到一个 DataFr…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把 DataFrame 反向写回 DuckDB 同样简洁，`CREATE TABLE ... AS SELECT` 或 `INSERT INTO` 都能直接消费 DataFrame…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replacement scan 只对调用处可见的变量生效，同名冲突时优先级为：显式 `register` 的视图 &gt; 原生表/视图 &gt; replacement scan。它把"S…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数据科学工作流里，清洗与聚合往往用 SQL 表达更清晰，而上下游建模又依赖 DataFrame 接口。DuckDB 恰好充当那个"查询引擎"：DataFrame 进、DataFra…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这种"以 SQL 驱动 DataFrame"的模式把声明式查询的简洁性带给 pandas 用户，又规避了 pandas 在大表上逐行操作的内存与速度瓶颈。当结果超大，可改用 `fe…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关系 API（relational API）则提供另一条延迟求值的路径：`from_df()` 拿到 Relation 后链式 `filter`/`aggregate`/`orde…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的互操作不限于 pandas。Polars DataFrame 同样可被 SQL 直接引用，从 DuckDB 取数则用 `.pl()`（传 `lazy=True` 可…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与 Apache Arrow 的互操作走零拷贝路径，列式缓冲在内存中直接共享。对外推荐 `to_arrow_reader(chunk_size)` 以流式分块读取，避免一次性物化超…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import duckdb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import pandas as pd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df = pd.DataFrame({"i": [1, 2, 3], "j": ["one", "two", "three"]})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# DataFrame 直接当表查，无需 register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result = duckdb.sql("SELECT sum(i) AS total_i, max(j) AS last FROM df").df()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print(result)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136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18.6 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本章把 DuckDB 的能力映射到五类真实工作负载，提炼出几个贯穿始终的取舍：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本地探索零门槛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：CLI 用 `FROM 'file.parquet'` 直接查文件，`SUMMARIZE`/`DESCRIBE` 快速摸底，内存库让试错无遗留负担，有价值的…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SQLite 的分析侧补位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：通过 `sqlite` 扩展以只读方式 `ATTACH` 桥接，让事务库守住 OLTP、DuckDB 承接聚合分析，桥接单向、互不污染。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轻量 ETL 自洽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：`read_csv`/`read_parquet` 在一条 SQL 内多源 join，`CREATE TABLE ... AS` 物化中间结果，`COP…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嵌入式分析中台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：引擎进程内就地分析，无服务、无连接池之忧；prepared statement 服务参数化查询，多线程借 `cursor()` 并发，连接复用优于频繁重连。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数据科学生态底座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：replacement scan 让 DataFrame 无需注册即可当表查，零拷贝贯通 Arrow；以 SQL 驱动 DataFrame 规避逐行 Py…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上述场景共享同一个内核事实：DuckDB 是进程内、列式、向量化的分析引擎。正因无服务、单文件、与生态互操作成本低，它才能在同一份代码里既做随手查询、也做管线计算、还做嵌入式中台—…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137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ED7D31"/>
                </a:solidFill>
                <a:latin typeface="Microsoft YaHei"/>
                <a:ea typeface="Microsoft YaHei"/>
                <a:cs typeface="Microsoft YaHei"/>
              </a:rPr>
              <a:t>第 19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第 19 章 总结与展望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从第一章把 DuckDB 锚定为"跑在进程里、为分析而生"的列存数据库，到各章逐一拆解它的存储、执行、扩展与生态，本书已走完从入门到进阶的全程。收尾之际，与其罗列零散要点，不如回到三个根本问题：DuckDB 究竟是什么、它该被用在何处、它正走向何方。把这三个问…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138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19.1 核心能力回顾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官网用一组关键词概括其设计取向：Simple（简单）、Portable（可移植）、Feature-Rich（功能完备）、Fast（快）、Extensible（可扩展）…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进程内（in-process）是 DuckDB 最本质的属性。它不运行独立的服务进程（server process），引擎被编译进宿主程序、与调用方共享同一地址空间，因此省去了客户…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支撑这一目标的两条技术支柱是列式存储（columnar storage）与向量化执行（vectorized execution）。列式存储让分析查询只读所需列、同列数据类型一致带来…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最常见的形态是单文件数据库，文件扩展名 `.duckdb` / `.db` / `.ddb` 皆可，因为磁盘格式与后缀无关；它也支持纯内存模式。两种形态共享同一套 S…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并非"阉割版"的嵌入式引擎，它的 SQL 覆盖面足以胜任严肃的数据分析。窗口函数（window functions）借助段树聚合（Segment Tree Aggre…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的灵活扩展机制允许定义新的数据类型、函数、文件格式乃至 SQL 语法。事实上，诸多关键能力本身就是以扩展形式实现的：Parquet、JSON、时区（ICU）、HTTP…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把"就地分析"的理念贯彻到与数据科学生态的衔接上。Python 是其一级（Primary）客户端，提供与 SQL 语法一致、与磁盘格式互通的完整能力。借助 repla…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事务安全性由 DuckDB 自研、面向批处理的 MVCC（Multi-Version Concurrency Control，多版本并发控制）提供，具备 ACID 属性。它采用快照…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19.1.1 进程内、列式、向量化的 OLAP 引擎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CF1F6"/>
          </a:solidFill>
          <a:ln w="9525">
            <a:solidFill>
              <a:srgbClr val="2E6D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-- 窗口函数 + CTE：计算各部门薪资排名及其与部门均值的差距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WITH dept_stats AS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SELECT department,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       emp_id,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       salary,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       avg(salary) OVER (PARTITION BY department) AS dept_avg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FROM employees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SELECT department,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   emp_id,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   salary,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   salary - dept_avg                         AS diff_to_avg,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   rank() OVER (PARTITION BY department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                    ORDER BY salary DESC)        AS rnk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FROM dept_stats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B2A36"/>
                </a:solidFill>
                <a:latin typeface="Consolas"/>
                <a:ea typeface="Consolas"/>
                <a:cs typeface="Consolas"/>
              </a:rPr>
              <a:t>ORDER BY department, rnk;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139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19.2 适用与不适用场景研判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11247120" cy="20665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再强大的工具也有其边界。给 DuckDB 找准位置，比罗列它的特性更有价值。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本地与嵌入式分析</a:t>
            </a: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：当数据本就躺在分析师的机器或应用进程里，进程内引擎省去服务部署与网络开销，即取即查。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探索式查询（ad-hoc analytics）</a:t>
            </a:r>
            <a:r>
              <a:rPr sz="130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：面对一份 CSV、Parquet 或 SQLite，无需建库即可直接 `SELECT`，把文件当数据库来 interroga…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478024"/>
            <a:ext cx="2249424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24780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</a:t>
            </a:r>
          </a:p>
        </p:txBody>
      </p:sp>
      <p:sp>
        <p:nvSpPr>
          <p:cNvPr id="8" name="Rectangle 7"/>
          <p:cNvSpPr/>
          <p:nvPr/>
        </p:nvSpPr>
        <p:spPr>
          <a:xfrm>
            <a:off x="2706624" y="2478024"/>
            <a:ext cx="2249424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752344" y="24780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部署形态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56048" y="2478024"/>
            <a:ext cx="2249424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01768" y="24780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存储模型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205472" y="2478024"/>
            <a:ext cx="2249424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251192" y="24780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主攻负载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454896" y="2478024"/>
            <a:ext cx="2249424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500616" y="24780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多进程写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2935224"/>
            <a:ext cx="2249424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29352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SQLite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06624" y="2935224"/>
            <a:ext cx="2249424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752344" y="29352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进程内（in-process）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56048" y="2935224"/>
            <a:ext cx="2249424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01768" y="29352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行式（row-oriented）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5472" y="2935224"/>
            <a:ext cx="2249424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251192" y="29352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OLTP（事务）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454896" y="2935224"/>
            <a:ext cx="2249424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500616" y="29352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单写者，多进程可读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3392424"/>
            <a:ext cx="2249424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" y="33924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706624" y="3392424"/>
            <a:ext cx="2249424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752344" y="33924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进程内（in-process）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956048" y="3392424"/>
            <a:ext cx="2249424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01768" y="33924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列式（columnar）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205472" y="3392424"/>
            <a:ext cx="2249424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251192" y="33924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OLAP（分析）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454896" y="3392424"/>
            <a:ext cx="2249424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00616" y="33924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单进程内多写线程；跨进程写经商 Quack / DuckLake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3849624"/>
            <a:ext cx="2249424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02920" y="38496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PostgreSQL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706624" y="3849624"/>
            <a:ext cx="2249424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752344" y="38496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客户端—服务器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956048" y="3849624"/>
            <a:ext cx="2249424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001768" y="38496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行式（row-oriented）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205472" y="3849624"/>
            <a:ext cx="2249424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251192" y="38496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OLTP 为主</a:t>
            </a:r>
          </a:p>
        </p:txBody>
      </p:sp>
      <p:sp>
        <p:nvSpPr>
          <p:cNvPr id="44" name="Rectangle 43"/>
          <p:cNvSpPr/>
          <p:nvPr/>
        </p:nvSpPr>
        <p:spPr>
          <a:xfrm>
            <a:off x="9454896" y="3849624"/>
            <a:ext cx="2249424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500616" y="38496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多客户端并发写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7200" y="4306824"/>
            <a:ext cx="2249424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02920" y="43068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ClickHouse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706624" y="4306824"/>
            <a:ext cx="2249424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2752344" y="43068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客户端—服务器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956048" y="4306824"/>
            <a:ext cx="2249424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001768" y="43068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列式（columnar）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205472" y="4306824"/>
            <a:ext cx="2249424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251192" y="43068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OLAP（分析）</a:t>
            </a:r>
          </a:p>
        </p:txBody>
      </p:sp>
      <p:sp>
        <p:nvSpPr>
          <p:cNvPr id="54" name="Rectangle 53"/>
          <p:cNvSpPr/>
          <p:nvPr/>
        </p:nvSpPr>
        <p:spPr>
          <a:xfrm>
            <a:off x="9454896" y="4306824"/>
            <a:ext cx="2249424" cy="457200"/>
          </a:xfrm>
          <a:prstGeom prst="rect">
            <a:avLst/>
          </a:prstGeom>
          <a:solidFill>
            <a:srgbClr val="F2F5F8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9500616" y="4306824"/>
            <a:ext cx="215798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服务端分布式写</a:t>
            </a:r>
          </a:p>
        </p:txBody>
      </p:sp>
      <p:sp>
        <p:nvSpPr>
          <p:cNvPr id="56" name="Rectangle 5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140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19.3 生态与未来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回望出发点，DuckDB 押注的是"把分析带到数据所在之处"。这一赌注正沿着两条线索延展：向下扎根湖仓（lakehouse），向上突破进程边界。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的湖仓格式 DuckLake 于 </a:t>
            </a: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2026 年 4 月</a:t>
            </a: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发布 1.0 版本。与 DuckDB 原生单文件格式侧重于嵌入式便利不同，DuckLake 这类湖仓格式…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进程内是 DuckDB 的初心，却也划定了它的天然边界。Quack 协议（Quack protocol）正是用来跨过这道边界的——它让 DuckDB 能够提供进程外的远程访问，补足…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DuckDB 以极宽松的 MIT License 发布，知识产权由 DuckDB Foundation 持有，开发源自学术团队的公共责任意识。这种治理模式催生了活跃的社区扩展生态：…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从已披露的版本事实，可以读出几条清晰的方向：类型系统持续拓宽（GEOMETRY 于 v1.5 成为内置类型，VARIANT 支持 Parquet 的 shredding）；引擎向湖…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对希望持续精进的读者，建议的学习路径是：以官方文档（docs.duckdb.org）为权威基线，跟随 GitHub 仓库的 release notes 追踪版本事实而非道听途说；用…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19.3.1 DuckLake 与湖仓之路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19.3.2 Quack 远程协议：从进程内走向进程外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19.3.3 社区扩展与开源治理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141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19.4 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本章把全书收束于三个根本问题：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它是什么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：DuckDB 是一个进程内、面向分析（OLAP）的列式数据库，以向量化执行（`STANDARD_VECTOR_SIZE=2048`）与轻量压缩为性能内核，以单文件…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它用在何处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：适用于本地/嵌入式分析、探索式查询、轻量 ETL、湖仓与 Parquet 查询、笔记本内分析；不适用于高并发多客户端写入的主数据库，以及需要严格跨进程写并发的场…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它走向何方</a:t>
            </a:r>
            <a:r>
              <a:rPr sz="1450" b="0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：DuckLake 1.0（2026-04）把它推向 PB 级湖仓，Quack 协议（v1.5.3 beta，v2.0 稳定化）把能力延伸到进程外；社区扩展与 M…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142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19.5 全书收束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工具更迭是数据领域的常态，今天被追捧的引擎，未必能定义明天的实践。DuckDB 真正值得记住的，是它所坚持的一个朴素判断：把分析带到数据所在之处，而不是反过来让数据为分析让路。它用…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62A33"/>
                </a:solidFill>
                <a:latin typeface="Microsoft YaHei"/>
                <a:ea typeface="Microsoft YaHei"/>
                <a:cs typeface="Microsoft YaHei"/>
              </a:rPr>
              <a:t>本书从安装与 SQL 起步，经数据工程、客户端集成、扩展机制、性能运维而至原理剖析，如今停在总结与展望。读者至此已握有描述 DuckDB 的词汇、调度它的机制与审视它的眼光——剩下…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DuckDB 数据库从入门到进阶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Microsoft YaHei"/>
                <a:ea typeface="Microsoft YaHei"/>
                <a:cs typeface="Microsoft YaHei"/>
              </a:rPr>
              <a:t>143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